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7" r:id="rId2"/>
    <p:sldId id="258" r:id="rId3"/>
    <p:sldId id="259" r:id="rId4"/>
    <p:sldId id="260" r:id="rId5"/>
    <p:sldId id="261" r:id="rId6"/>
    <p:sldId id="262" r:id="rId7"/>
    <p:sldId id="263" r:id="rId8"/>
    <p:sldId id="264" r:id="rId9"/>
    <p:sldId id="265" r:id="rId10"/>
  </p:sldIdLst>
  <p:sldSz cx="18288000" cy="10287000"/>
  <p:notesSz cx="6858000" cy="9144000"/>
  <p:embeddedFontLst>
    <p:embeddedFont>
      <p:font typeface="Arimo" panose="020B0600000101010101" charset="0"/>
      <p:regular r:id="rId12"/>
    </p:embeddedFont>
    <p:embeddedFont>
      <p:font typeface="Arimo Bold" panose="020B0600000101010101" charset="0"/>
      <p:regular r:id="rId13"/>
    </p:embeddedFont>
    <p:embeddedFont>
      <p:font typeface="Lato" panose="020F0502020204030203" pitchFamily="34" charset="0"/>
      <p:regular r:id="rId14"/>
    </p:embeddedFont>
    <p:embeddedFont>
      <p:font typeface="Lato Bold" panose="020F0502020204030203" charset="0"/>
      <p:regular r:id="rId15"/>
    </p:embeddedFont>
    <p:embeddedFont>
      <p:font typeface="Lato Bold Italics" panose="020B0600000101010101"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GDP, population, industry strcuture, energy cosumption, funding situation</a:t>
            </a:r>
          </a:p>
          <a:p>
            <a:endParaRPr lang="en-US"/>
          </a:p>
          <a:p>
            <a:r>
              <a:rPr lang="en-US"/>
              <a:t>Gross Value Added (GVA) per worker measures labor productivity by dividing the total economic output (GVA) by the number of workers, often adjusted to GVA per hour worked for accuracy. It indicates how efficiently value is generated, with higher figures reflecting greater productivity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Gross Value Added (GVA) per worker measures labor productivity by dividing the total economic output (GVA) by the number of workers, often adjusted to GVA per hour worked for accuracy. It indicates how efficiently value is generated, with higher figures reflecting greater productivity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hyperlink" Target="https://xyz.pl/poland-unpacked/the-changing-geography-of-prosperity-in-poland-2594/"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hyperlink" Target="https://www.iz.sk/en/projects/eu-regions/PL81"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3310439" y="0"/>
            <a:ext cx="5087096" cy="4240235"/>
          </a:xfrm>
          <a:custGeom>
            <a:avLst/>
            <a:gdLst/>
            <a:ahLst/>
            <a:cxnLst/>
            <a:rect l="l" t="t" r="r" b="b"/>
            <a:pathLst>
              <a:path w="5087096" h="4240235">
                <a:moveTo>
                  <a:pt x="0" y="0"/>
                </a:moveTo>
                <a:lnTo>
                  <a:pt x="5087096" y="0"/>
                </a:lnTo>
                <a:lnTo>
                  <a:pt x="5087096" y="4240235"/>
                </a:lnTo>
                <a:lnTo>
                  <a:pt x="0" y="4240235"/>
                </a:lnTo>
                <a:lnTo>
                  <a:pt x="0" y="0"/>
                </a:lnTo>
                <a:close/>
              </a:path>
            </a:pathLst>
          </a:custGeom>
          <a:blipFill>
            <a:blip r:embed="rId4"/>
            <a:stretch>
              <a:fillRect l="-41721" t="-1009" r="-4702"/>
            </a:stretch>
          </a:blipFill>
        </p:spPr>
        <p:txBody>
          <a:bodyPr/>
          <a:lstStyle/>
          <a:p>
            <a:endParaRPr lang="ko-KR" altLang="en-US"/>
          </a:p>
        </p:txBody>
      </p:sp>
      <p:sp>
        <p:nvSpPr>
          <p:cNvPr id="4" name="Freeform 4"/>
          <p:cNvSpPr/>
          <p:nvPr/>
        </p:nvSpPr>
        <p:spPr>
          <a:xfrm>
            <a:off x="14332078" y="365741"/>
            <a:ext cx="3790097" cy="3819181"/>
          </a:xfrm>
          <a:custGeom>
            <a:avLst/>
            <a:gdLst/>
            <a:ahLst/>
            <a:cxnLst/>
            <a:rect l="l" t="t" r="r" b="b"/>
            <a:pathLst>
              <a:path w="3790097" h="3819181">
                <a:moveTo>
                  <a:pt x="0" y="0"/>
                </a:moveTo>
                <a:lnTo>
                  <a:pt x="3790098" y="0"/>
                </a:lnTo>
                <a:lnTo>
                  <a:pt x="3790098" y="3819181"/>
                </a:lnTo>
                <a:lnTo>
                  <a:pt x="0" y="38191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ko-KR" altLang="en-US"/>
          </a:p>
        </p:txBody>
      </p:sp>
      <p:sp>
        <p:nvSpPr>
          <p:cNvPr id="5" name="Freeform 5"/>
          <p:cNvSpPr/>
          <p:nvPr/>
        </p:nvSpPr>
        <p:spPr>
          <a:xfrm>
            <a:off x="13526336" y="4240235"/>
            <a:ext cx="4761664" cy="6633772"/>
          </a:xfrm>
          <a:custGeom>
            <a:avLst/>
            <a:gdLst/>
            <a:ahLst/>
            <a:cxnLst/>
            <a:rect l="l" t="t" r="r" b="b"/>
            <a:pathLst>
              <a:path w="4761664" h="6633772">
                <a:moveTo>
                  <a:pt x="0" y="0"/>
                </a:moveTo>
                <a:lnTo>
                  <a:pt x="4761664" y="0"/>
                </a:lnTo>
                <a:lnTo>
                  <a:pt x="4761664" y="6633772"/>
                </a:lnTo>
                <a:lnTo>
                  <a:pt x="0" y="6633772"/>
                </a:lnTo>
                <a:lnTo>
                  <a:pt x="0" y="0"/>
                </a:lnTo>
                <a:close/>
              </a:path>
            </a:pathLst>
          </a:custGeom>
          <a:blipFill>
            <a:blip r:embed="rId7"/>
            <a:stretch>
              <a:fillRect/>
            </a:stretch>
          </a:blipFill>
        </p:spPr>
        <p:txBody>
          <a:bodyPr/>
          <a:lstStyle/>
          <a:p>
            <a:endParaRPr lang="ko-KR" altLang="en-US"/>
          </a:p>
        </p:txBody>
      </p:sp>
      <p:sp>
        <p:nvSpPr>
          <p:cNvPr id="6" name="TextBox 6"/>
          <p:cNvSpPr txBox="1"/>
          <p:nvPr/>
        </p:nvSpPr>
        <p:spPr>
          <a:xfrm>
            <a:off x="352778" y="211789"/>
            <a:ext cx="15225150" cy="1038225"/>
          </a:xfrm>
          <a:prstGeom prst="rect">
            <a:avLst/>
          </a:prstGeom>
        </p:spPr>
        <p:txBody>
          <a:bodyPr lIns="0" tIns="0" rIns="0" bIns="0" rtlCol="0" anchor="t">
            <a:spAutoFit/>
          </a:bodyPr>
          <a:lstStyle/>
          <a:p>
            <a:pPr algn="l">
              <a:lnSpc>
                <a:spcPts val="7920"/>
              </a:lnSpc>
            </a:pPr>
            <a:r>
              <a:rPr lang="en-US" sz="6600" b="1">
                <a:solidFill>
                  <a:srgbClr val="FFFFFF"/>
                </a:solidFill>
                <a:latin typeface="Arimo Bold"/>
                <a:ea typeface="Arimo Bold"/>
                <a:cs typeface="Arimo Bold"/>
                <a:sym typeface="Arimo Bold"/>
              </a:rPr>
              <a:t>Learn about Lubelskie</a:t>
            </a:r>
          </a:p>
        </p:txBody>
      </p:sp>
      <p:sp>
        <p:nvSpPr>
          <p:cNvPr id="7" name="TextBox 7"/>
          <p:cNvSpPr txBox="1"/>
          <p:nvPr/>
        </p:nvSpPr>
        <p:spPr>
          <a:xfrm>
            <a:off x="352778" y="1257281"/>
            <a:ext cx="8047552" cy="8780146"/>
          </a:xfrm>
          <a:prstGeom prst="rect">
            <a:avLst/>
          </a:prstGeom>
        </p:spPr>
        <p:txBody>
          <a:bodyPr lIns="0" tIns="0" rIns="0" bIns="0" rtlCol="0" anchor="t">
            <a:spAutoFit/>
          </a:bodyPr>
          <a:lstStyle/>
          <a:p>
            <a:pPr algn="just">
              <a:lnSpc>
                <a:spcPts val="6599"/>
              </a:lnSpc>
            </a:pPr>
            <a:r>
              <a:rPr lang="en-US" sz="3299" b="1" i="1" u="sng">
                <a:solidFill>
                  <a:srgbClr val="FFFFFF"/>
                </a:solidFill>
                <a:latin typeface="Lato Bold Italics"/>
                <a:ea typeface="Lato Bold Italics"/>
                <a:cs typeface="Lato Bold Italics"/>
                <a:sym typeface="Lato Bold Italics"/>
              </a:rPr>
              <a:t>Lubelskie</a:t>
            </a:r>
            <a:r>
              <a:rPr lang="en-US" sz="3299" b="1">
                <a:solidFill>
                  <a:srgbClr val="FFFFFF"/>
                </a:solidFill>
                <a:latin typeface="Lato Bold"/>
                <a:ea typeface="Lato Bold"/>
                <a:cs typeface="Lato Bold"/>
                <a:sym typeface="Lato Bold"/>
              </a:rPr>
              <a:t>, </a:t>
            </a:r>
            <a:r>
              <a:rPr lang="en-US" sz="3299">
                <a:solidFill>
                  <a:srgbClr val="FFFFFF"/>
                </a:solidFill>
                <a:latin typeface="Lato"/>
                <a:ea typeface="Lato"/>
                <a:cs typeface="Lato"/>
                <a:sym typeface="Lato"/>
              </a:rPr>
              <a:t>a voivodeship in eastern Poland </a:t>
            </a:r>
          </a:p>
          <a:p>
            <a:pPr algn="l">
              <a:lnSpc>
                <a:spcPts val="3406"/>
              </a:lnSpc>
            </a:pPr>
            <a:r>
              <a:rPr lang="en-US" sz="2600" b="1">
                <a:solidFill>
                  <a:srgbClr val="FFFFFF"/>
                </a:solidFill>
                <a:latin typeface="Lato Bold"/>
                <a:ea typeface="Lato Bold"/>
                <a:cs typeface="Lato Bold"/>
                <a:sym typeface="Lato Bold"/>
              </a:rPr>
              <a:t>Economic snapshot</a:t>
            </a:r>
          </a:p>
          <a:p>
            <a:pPr marL="518162" lvl="1" indent="-259081" algn="l">
              <a:lnSpc>
                <a:spcPts val="3144"/>
              </a:lnSpc>
              <a:buFont typeface="Arial"/>
              <a:buChar char="•"/>
            </a:pPr>
            <a:r>
              <a:rPr lang="en-US" sz="2400">
                <a:solidFill>
                  <a:srgbClr val="FFFFFF"/>
                </a:solidFill>
                <a:latin typeface="Lato"/>
                <a:ea typeface="Lato"/>
                <a:cs typeface="Lato"/>
                <a:sym typeface="Lato"/>
              </a:rPr>
              <a:t>It is classified as a “</a:t>
            </a:r>
            <a:r>
              <a:rPr lang="en-US" sz="2400" b="1">
                <a:solidFill>
                  <a:srgbClr val="FFFFFF"/>
                </a:solidFill>
                <a:latin typeface="Lato Bold"/>
                <a:ea typeface="Lato Bold"/>
                <a:cs typeface="Lato Bold"/>
                <a:sym typeface="Lato Bold"/>
              </a:rPr>
              <a:t>less developed</a:t>
            </a:r>
            <a:r>
              <a:rPr lang="en-US" sz="2400">
                <a:solidFill>
                  <a:srgbClr val="FFFFFF"/>
                </a:solidFill>
                <a:latin typeface="Lato"/>
                <a:ea typeface="Lato"/>
                <a:cs typeface="Lato"/>
                <a:sym typeface="Lato"/>
              </a:rPr>
              <a:t>” region under EU Cohesion Policy 2021–2027.</a:t>
            </a:r>
          </a:p>
          <a:p>
            <a:pPr marL="518162" lvl="1" indent="-259081" algn="l">
              <a:lnSpc>
                <a:spcPts val="3120"/>
              </a:lnSpc>
              <a:buFont typeface="Arial"/>
              <a:buChar char="•"/>
            </a:pPr>
            <a:r>
              <a:rPr lang="en-US" sz="2400">
                <a:solidFill>
                  <a:srgbClr val="FFFFFF"/>
                </a:solidFill>
                <a:latin typeface="Lato"/>
                <a:ea typeface="Lato"/>
                <a:cs typeface="Lato"/>
                <a:sym typeface="Lato"/>
              </a:rPr>
              <a:t>It had the</a:t>
            </a:r>
            <a:r>
              <a:rPr lang="en-US" sz="2400" b="1">
                <a:solidFill>
                  <a:srgbClr val="FFFFFF"/>
                </a:solidFill>
                <a:latin typeface="Lato Bold"/>
                <a:ea typeface="Lato Bold"/>
                <a:cs typeface="Lato Bold"/>
                <a:sym typeface="Lato Bold"/>
              </a:rPr>
              <a:t> lowest GDP per capita </a:t>
            </a:r>
            <a:r>
              <a:rPr lang="en-US" sz="2400">
                <a:solidFill>
                  <a:srgbClr val="FFFFFF"/>
                </a:solidFill>
                <a:latin typeface="Lato"/>
                <a:ea typeface="Lato"/>
                <a:cs typeface="Lato"/>
                <a:sym typeface="Lato"/>
              </a:rPr>
              <a:t>in Poland in 2022, only about 54% of the EU average.</a:t>
            </a:r>
          </a:p>
          <a:p>
            <a:pPr marL="518162" lvl="1" indent="-259081" algn="l">
              <a:lnSpc>
                <a:spcPts val="3120"/>
              </a:lnSpc>
              <a:buFont typeface="Arial"/>
              <a:buChar char="•"/>
            </a:pPr>
            <a:r>
              <a:rPr lang="en-US" sz="2400">
                <a:solidFill>
                  <a:srgbClr val="FFFFFF"/>
                </a:solidFill>
                <a:latin typeface="Lato"/>
                <a:ea typeface="Lato"/>
                <a:cs typeface="Lato"/>
                <a:sym typeface="Lato"/>
              </a:rPr>
              <a:t>Its economy relies heavily on </a:t>
            </a:r>
            <a:r>
              <a:rPr lang="en-US" sz="2400" b="1">
                <a:solidFill>
                  <a:srgbClr val="FFFFFF"/>
                </a:solidFill>
                <a:latin typeface="Lato Bold"/>
                <a:ea typeface="Lato Bold"/>
                <a:cs typeface="Lato Bold"/>
                <a:sym typeface="Lato Bold"/>
              </a:rPr>
              <a:t>agriculture and mining</a:t>
            </a:r>
            <a:r>
              <a:rPr lang="en-US" sz="2400">
                <a:solidFill>
                  <a:srgbClr val="FFFFFF"/>
                </a:solidFill>
                <a:latin typeface="Lato"/>
                <a:ea typeface="Lato"/>
                <a:cs typeface="Lato"/>
                <a:sym typeface="Lato"/>
              </a:rPr>
              <a:t>, and is less diversified than Poland’s average.</a:t>
            </a:r>
          </a:p>
          <a:p>
            <a:pPr marL="518162" lvl="1" indent="-259081" algn="l">
              <a:lnSpc>
                <a:spcPts val="3120"/>
              </a:lnSpc>
              <a:buFont typeface="Arial"/>
              <a:buChar char="•"/>
            </a:pPr>
            <a:r>
              <a:rPr lang="en-US" sz="2400">
                <a:solidFill>
                  <a:srgbClr val="FFFFFF"/>
                </a:solidFill>
                <a:latin typeface="Lato"/>
                <a:ea typeface="Lato"/>
                <a:cs typeface="Lato"/>
                <a:sym typeface="Lato"/>
              </a:rPr>
              <a:t>It ranks last in the country for GVA per worker.</a:t>
            </a:r>
          </a:p>
          <a:p>
            <a:pPr marL="518162" lvl="1" indent="-259081" algn="l">
              <a:lnSpc>
                <a:spcPts val="3120"/>
              </a:lnSpc>
              <a:buFont typeface="Arial"/>
              <a:buChar char="•"/>
            </a:pPr>
            <a:r>
              <a:rPr lang="en-US" sz="2400">
                <a:solidFill>
                  <a:srgbClr val="FFFFFF"/>
                </a:solidFill>
                <a:latin typeface="Lato"/>
                <a:ea typeface="Lato"/>
                <a:cs typeface="Lato"/>
                <a:sym typeface="Lato"/>
              </a:rPr>
              <a:t>It faces an</a:t>
            </a:r>
            <a:r>
              <a:rPr lang="en-US" sz="2400" b="1">
                <a:solidFill>
                  <a:srgbClr val="FFFFFF"/>
                </a:solidFill>
                <a:latin typeface="Lato Bold"/>
                <a:ea typeface="Lato Bold"/>
                <a:cs typeface="Lato Bold"/>
                <a:sym typeface="Lato Bold"/>
              </a:rPr>
              <a:t> innovation gap </a:t>
            </a:r>
            <a:r>
              <a:rPr lang="en-US" sz="2400">
                <a:solidFill>
                  <a:srgbClr val="FFFFFF"/>
                </a:solidFill>
                <a:latin typeface="Lato"/>
                <a:ea typeface="Lato"/>
                <a:cs typeface="Lato"/>
                <a:sym typeface="Lato"/>
              </a:rPr>
              <a:t>– patent activity is over 10× lower than the EU average. </a:t>
            </a:r>
          </a:p>
          <a:p>
            <a:pPr marL="518162" lvl="1" indent="-259081" algn="l">
              <a:lnSpc>
                <a:spcPts val="3120"/>
              </a:lnSpc>
              <a:buFont typeface="Arial"/>
              <a:buChar char="•"/>
            </a:pPr>
            <a:r>
              <a:rPr lang="en-US" sz="2400">
                <a:solidFill>
                  <a:srgbClr val="FFFFFF"/>
                </a:solidFill>
                <a:latin typeface="Lato"/>
                <a:ea typeface="Lato"/>
                <a:cs typeface="Lato"/>
                <a:sym typeface="Lato"/>
              </a:rPr>
              <a:t>On the upside, the region shows </a:t>
            </a:r>
            <a:r>
              <a:rPr lang="en-US" sz="2400" b="1">
                <a:solidFill>
                  <a:srgbClr val="FFFFFF"/>
                </a:solidFill>
                <a:latin typeface="Lato Bold"/>
                <a:ea typeface="Lato Bold"/>
                <a:cs typeface="Lato Bold"/>
                <a:sym typeface="Lato Bold"/>
              </a:rPr>
              <a:t>entrepreneurial spirit</a:t>
            </a:r>
            <a:r>
              <a:rPr lang="en-US" sz="2400">
                <a:solidFill>
                  <a:srgbClr val="FFFFFF"/>
                </a:solidFill>
                <a:latin typeface="Lato"/>
                <a:ea typeface="Lato"/>
                <a:cs typeface="Lato"/>
                <a:sym typeface="Lato"/>
              </a:rPr>
              <a:t>: it has Poland’s highest rate of new business formation.</a:t>
            </a:r>
          </a:p>
          <a:p>
            <a:pPr algn="l">
              <a:lnSpc>
                <a:spcPts val="3380"/>
              </a:lnSpc>
            </a:pPr>
            <a:r>
              <a:rPr lang="en-US" sz="2600" b="1">
                <a:solidFill>
                  <a:srgbClr val="FFFFFF"/>
                </a:solidFill>
                <a:latin typeface="Lato Bold"/>
                <a:ea typeface="Lato Bold"/>
                <a:cs typeface="Lato Bold"/>
                <a:sym typeface="Lato Bold"/>
              </a:rPr>
              <a:t>Social &amp; Demographic Challenges </a:t>
            </a:r>
          </a:p>
          <a:p>
            <a:pPr marL="518162" lvl="1" indent="-259081" algn="l">
              <a:lnSpc>
                <a:spcPts val="3120"/>
              </a:lnSpc>
              <a:buFont typeface="Arial"/>
              <a:buChar char="•"/>
            </a:pPr>
            <a:r>
              <a:rPr lang="en-US" sz="2400">
                <a:solidFill>
                  <a:srgbClr val="FFFFFF"/>
                </a:solidFill>
                <a:latin typeface="Lato"/>
                <a:ea typeface="Lato"/>
                <a:cs typeface="Lato"/>
                <a:sym typeface="Lato"/>
              </a:rPr>
              <a:t>The </a:t>
            </a:r>
            <a:r>
              <a:rPr lang="en-US" sz="2400" b="1">
                <a:solidFill>
                  <a:srgbClr val="FFFFFF"/>
                </a:solidFill>
                <a:latin typeface="Lato Bold"/>
                <a:ea typeface="Lato Bold"/>
                <a:cs typeface="Lato Bold"/>
                <a:sym typeface="Lato Bold"/>
              </a:rPr>
              <a:t>highest poverty rate</a:t>
            </a:r>
            <a:r>
              <a:rPr lang="en-US" sz="2400">
                <a:solidFill>
                  <a:srgbClr val="FFFFFF"/>
                </a:solidFill>
                <a:latin typeface="Lato"/>
                <a:ea typeface="Lato"/>
                <a:cs typeface="Lato"/>
                <a:sym typeface="Lato"/>
              </a:rPr>
              <a:t> in Poland,about 22.9% of people lived below the national poverty line in 2021.</a:t>
            </a:r>
          </a:p>
          <a:p>
            <a:pPr marL="518162" lvl="1" indent="-259081" algn="l">
              <a:lnSpc>
                <a:spcPts val="3120"/>
              </a:lnSpc>
              <a:buFont typeface="Arial"/>
              <a:buChar char="•"/>
            </a:pPr>
            <a:r>
              <a:rPr lang="en-US" sz="2400">
                <a:solidFill>
                  <a:srgbClr val="FFFFFF"/>
                </a:solidFill>
                <a:latin typeface="Lato"/>
                <a:ea typeface="Lato"/>
                <a:cs typeface="Lato"/>
                <a:sym typeface="Lato"/>
              </a:rPr>
              <a:t>Overall </a:t>
            </a:r>
            <a:r>
              <a:rPr lang="en-US" sz="2400" b="1">
                <a:solidFill>
                  <a:srgbClr val="FFFFFF"/>
                </a:solidFill>
                <a:latin typeface="Lato Bold"/>
                <a:ea typeface="Lato Bold"/>
                <a:cs typeface="Lato Bold"/>
                <a:sym typeface="Lato Bold"/>
              </a:rPr>
              <a:t>unemployment </a:t>
            </a:r>
            <a:r>
              <a:rPr lang="en-US" sz="2400">
                <a:solidFill>
                  <a:srgbClr val="FFFFFF"/>
                </a:solidFill>
                <a:latin typeface="Lato"/>
                <a:ea typeface="Lato"/>
                <a:cs typeface="Lato"/>
                <a:sym typeface="Lato"/>
              </a:rPr>
              <a:t>was 4.7% in 2022 – lower than the EU average but the second highest in Poland.</a:t>
            </a:r>
          </a:p>
          <a:p>
            <a:pPr marL="518162" lvl="1" indent="-259081" algn="l">
              <a:lnSpc>
                <a:spcPts val="3120"/>
              </a:lnSpc>
              <a:buFont typeface="Arial"/>
              <a:buChar char="•"/>
            </a:pPr>
            <a:r>
              <a:rPr lang="en-US" sz="2400">
                <a:solidFill>
                  <a:srgbClr val="FFFFFF"/>
                </a:solidFill>
                <a:latin typeface="Lato"/>
                <a:ea typeface="Lato"/>
                <a:cs typeface="Lato"/>
                <a:sym typeface="Lato"/>
              </a:rPr>
              <a:t>Struggling with </a:t>
            </a:r>
            <a:r>
              <a:rPr lang="en-US" sz="2400" b="1">
                <a:solidFill>
                  <a:srgbClr val="FFFFFF"/>
                </a:solidFill>
                <a:latin typeface="Lato Bold"/>
                <a:ea typeface="Lato Bold"/>
                <a:cs typeface="Lato Bold"/>
                <a:sym typeface="Lato Bold"/>
              </a:rPr>
              <a:t>population decline</a:t>
            </a:r>
            <a:r>
              <a:rPr lang="en-US" sz="2400">
                <a:solidFill>
                  <a:srgbClr val="FFFFFF"/>
                </a:solidFill>
                <a:latin typeface="Lato"/>
                <a:ea typeface="Lato"/>
                <a:cs typeface="Lato"/>
                <a:sym typeface="Lato"/>
              </a:rPr>
              <a:t>. Between 2001 and 2021, its population shrank by 6% due to migration and low birth rates.</a:t>
            </a:r>
          </a:p>
        </p:txBody>
      </p:sp>
      <p:sp>
        <p:nvSpPr>
          <p:cNvPr id="8" name="Freeform 8"/>
          <p:cNvSpPr/>
          <p:nvPr/>
        </p:nvSpPr>
        <p:spPr>
          <a:xfrm>
            <a:off x="8400330" y="1250014"/>
            <a:ext cx="5126006" cy="3854337"/>
          </a:xfrm>
          <a:custGeom>
            <a:avLst/>
            <a:gdLst/>
            <a:ahLst/>
            <a:cxnLst/>
            <a:rect l="l" t="t" r="r" b="b"/>
            <a:pathLst>
              <a:path w="5126006" h="3854337">
                <a:moveTo>
                  <a:pt x="0" y="0"/>
                </a:moveTo>
                <a:lnTo>
                  <a:pt x="5126006" y="0"/>
                </a:lnTo>
                <a:lnTo>
                  <a:pt x="5126006" y="3854337"/>
                </a:lnTo>
                <a:lnTo>
                  <a:pt x="0" y="3854337"/>
                </a:lnTo>
                <a:lnTo>
                  <a:pt x="0" y="0"/>
                </a:lnTo>
                <a:close/>
              </a:path>
            </a:pathLst>
          </a:custGeom>
          <a:blipFill>
            <a:blip r:embed="rId8">
              <a:alphaModFix amt="93000"/>
            </a:blip>
            <a:stretch>
              <a:fillRect/>
            </a:stretch>
          </a:blipFill>
        </p:spPr>
        <p:txBody>
          <a:bodyPr/>
          <a:lstStyle/>
          <a:p>
            <a:endParaRPr lang="ko-KR" altLang="en-US"/>
          </a:p>
        </p:txBody>
      </p:sp>
      <p:sp>
        <p:nvSpPr>
          <p:cNvPr id="9" name="TextBox 9"/>
          <p:cNvSpPr txBox="1"/>
          <p:nvPr/>
        </p:nvSpPr>
        <p:spPr>
          <a:xfrm>
            <a:off x="8400330" y="5306676"/>
            <a:ext cx="5208522" cy="4730750"/>
          </a:xfrm>
          <a:prstGeom prst="rect">
            <a:avLst/>
          </a:prstGeom>
        </p:spPr>
        <p:txBody>
          <a:bodyPr lIns="0" tIns="0" rIns="0" bIns="0" rtlCol="0" anchor="t">
            <a:spAutoFit/>
          </a:bodyPr>
          <a:lstStyle/>
          <a:p>
            <a:pPr algn="l">
              <a:lnSpc>
                <a:spcPts val="3380"/>
              </a:lnSpc>
            </a:pPr>
            <a:r>
              <a:rPr lang="en-US" sz="2600" b="1">
                <a:solidFill>
                  <a:srgbClr val="FFFFFF"/>
                </a:solidFill>
                <a:latin typeface="Arimo Bold"/>
                <a:ea typeface="Arimo Bold"/>
                <a:cs typeface="Arimo Bold"/>
                <a:sym typeface="Arimo Bold"/>
              </a:rPr>
              <a:t>Climate &amp; Energy Context</a:t>
            </a:r>
          </a:p>
          <a:p>
            <a:pPr marL="518162" lvl="1" indent="-259081" algn="l">
              <a:lnSpc>
                <a:spcPts val="3120"/>
              </a:lnSpc>
              <a:buFont typeface="Arial"/>
              <a:buChar char="•"/>
            </a:pPr>
            <a:r>
              <a:rPr lang="en-US" sz="2400">
                <a:solidFill>
                  <a:srgbClr val="FFFFFF"/>
                </a:solidFill>
                <a:latin typeface="Arimo"/>
                <a:ea typeface="Arimo"/>
                <a:cs typeface="Arimo"/>
                <a:sym typeface="Arimo"/>
              </a:rPr>
              <a:t>H</a:t>
            </a:r>
            <a:r>
              <a:rPr lang="en-US" sz="2400" b="1">
                <a:solidFill>
                  <a:srgbClr val="FFFFFF"/>
                </a:solidFill>
                <a:latin typeface="Arimo Bold"/>
                <a:ea typeface="Arimo Bold"/>
                <a:cs typeface="Arimo Bold"/>
                <a:sym typeface="Arimo Bold"/>
              </a:rPr>
              <a:t>igh emissions &amp; coal reliance</a:t>
            </a:r>
            <a:r>
              <a:rPr lang="en-US" sz="2400">
                <a:solidFill>
                  <a:srgbClr val="FFFFFF"/>
                </a:solidFill>
                <a:latin typeface="Arimo"/>
                <a:ea typeface="Arimo"/>
                <a:cs typeface="Arimo"/>
                <a:sym typeface="Arimo"/>
              </a:rPr>
              <a:t>:It hosts Poland’s largest coal mine - the Bogdanka.</a:t>
            </a:r>
          </a:p>
          <a:p>
            <a:pPr marL="518162" lvl="1" indent="-259081" algn="l">
              <a:lnSpc>
                <a:spcPts val="3120"/>
              </a:lnSpc>
              <a:buFont typeface="Arial"/>
              <a:buChar char="•"/>
            </a:pPr>
            <a:r>
              <a:rPr lang="en-US" sz="2400">
                <a:solidFill>
                  <a:srgbClr val="FFFFFF"/>
                </a:solidFill>
                <a:latin typeface="Arimo"/>
                <a:ea typeface="Arimo"/>
                <a:cs typeface="Arimo"/>
                <a:sym typeface="Arimo"/>
              </a:rPr>
              <a:t>Insufficient clean energy use: Renewables generate just under 20% of Lubelskie’s electricity – less than half the EU average (43%)</a:t>
            </a:r>
          </a:p>
          <a:p>
            <a:pPr marL="518162" lvl="1" indent="-259081" algn="l">
              <a:lnSpc>
                <a:spcPts val="3120"/>
              </a:lnSpc>
              <a:buFont typeface="Arial"/>
              <a:buChar char="•"/>
            </a:pPr>
            <a:r>
              <a:rPr lang="en-US" sz="2400" b="1">
                <a:solidFill>
                  <a:srgbClr val="FFFFFF"/>
                </a:solidFill>
                <a:latin typeface="Arimo Bold"/>
                <a:ea typeface="Arimo Bold"/>
                <a:cs typeface="Arimo Bold"/>
                <a:sym typeface="Arimo Bold"/>
              </a:rPr>
              <a:t>Environmental vulnerability</a:t>
            </a:r>
            <a:r>
              <a:rPr lang="en-US" sz="2400">
                <a:solidFill>
                  <a:srgbClr val="FFFFFF"/>
                </a:solidFill>
                <a:latin typeface="Arimo"/>
                <a:ea typeface="Arimo"/>
                <a:cs typeface="Arimo"/>
                <a:sym typeface="Arimo"/>
              </a:rPr>
              <a:t>: nearly 47.5% of the region’s area is at heightened risk of drought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352778" y="1250014"/>
            <a:ext cx="6000695" cy="5055585"/>
          </a:xfrm>
          <a:custGeom>
            <a:avLst/>
            <a:gdLst/>
            <a:ahLst/>
            <a:cxnLst/>
            <a:rect l="l" t="t" r="r" b="b"/>
            <a:pathLst>
              <a:path w="6000695" h="5055585">
                <a:moveTo>
                  <a:pt x="0" y="0"/>
                </a:moveTo>
                <a:lnTo>
                  <a:pt x="6000695" y="0"/>
                </a:lnTo>
                <a:lnTo>
                  <a:pt x="6000695" y="5055585"/>
                </a:lnTo>
                <a:lnTo>
                  <a:pt x="0" y="5055585"/>
                </a:lnTo>
                <a:lnTo>
                  <a:pt x="0" y="0"/>
                </a:lnTo>
                <a:close/>
              </a:path>
            </a:pathLst>
          </a:custGeom>
          <a:blipFill>
            <a:blip r:embed="rId4"/>
            <a:stretch>
              <a:fillRect/>
            </a:stretch>
          </a:blipFill>
        </p:spPr>
        <p:txBody>
          <a:bodyPr/>
          <a:lstStyle/>
          <a:p>
            <a:endParaRPr lang="ko-KR" altLang="en-US"/>
          </a:p>
        </p:txBody>
      </p:sp>
      <p:sp>
        <p:nvSpPr>
          <p:cNvPr id="4" name="Freeform 4"/>
          <p:cNvSpPr/>
          <p:nvPr/>
        </p:nvSpPr>
        <p:spPr>
          <a:xfrm>
            <a:off x="13004896" y="749951"/>
            <a:ext cx="4805026" cy="4175614"/>
          </a:xfrm>
          <a:custGeom>
            <a:avLst/>
            <a:gdLst/>
            <a:ahLst/>
            <a:cxnLst/>
            <a:rect l="l" t="t" r="r" b="b"/>
            <a:pathLst>
              <a:path w="4805026" h="4175614">
                <a:moveTo>
                  <a:pt x="0" y="0"/>
                </a:moveTo>
                <a:lnTo>
                  <a:pt x="4805026" y="0"/>
                </a:lnTo>
                <a:lnTo>
                  <a:pt x="4805026" y="4175615"/>
                </a:lnTo>
                <a:lnTo>
                  <a:pt x="0" y="4175615"/>
                </a:lnTo>
                <a:lnTo>
                  <a:pt x="0" y="0"/>
                </a:lnTo>
                <a:close/>
              </a:path>
            </a:pathLst>
          </a:custGeom>
          <a:blipFill>
            <a:blip r:embed="rId5"/>
            <a:stretch>
              <a:fillRect/>
            </a:stretch>
          </a:blipFill>
        </p:spPr>
        <p:txBody>
          <a:bodyPr/>
          <a:lstStyle/>
          <a:p>
            <a:endParaRPr lang="ko-KR" altLang="en-US"/>
          </a:p>
        </p:txBody>
      </p:sp>
      <p:sp>
        <p:nvSpPr>
          <p:cNvPr id="5" name="Freeform 5"/>
          <p:cNvSpPr/>
          <p:nvPr/>
        </p:nvSpPr>
        <p:spPr>
          <a:xfrm>
            <a:off x="7025706" y="1250014"/>
            <a:ext cx="5674556" cy="6045256"/>
          </a:xfrm>
          <a:custGeom>
            <a:avLst/>
            <a:gdLst/>
            <a:ahLst/>
            <a:cxnLst/>
            <a:rect l="l" t="t" r="r" b="b"/>
            <a:pathLst>
              <a:path w="5674556" h="6045256">
                <a:moveTo>
                  <a:pt x="0" y="0"/>
                </a:moveTo>
                <a:lnTo>
                  <a:pt x="5674556" y="0"/>
                </a:lnTo>
                <a:lnTo>
                  <a:pt x="5674556" y="6045256"/>
                </a:lnTo>
                <a:lnTo>
                  <a:pt x="0" y="6045256"/>
                </a:lnTo>
                <a:lnTo>
                  <a:pt x="0" y="0"/>
                </a:lnTo>
                <a:close/>
              </a:path>
            </a:pathLst>
          </a:custGeom>
          <a:blipFill>
            <a:blip r:embed="rId6"/>
            <a:stretch>
              <a:fillRect/>
            </a:stretch>
          </a:blipFill>
        </p:spPr>
        <p:txBody>
          <a:bodyPr/>
          <a:lstStyle/>
          <a:p>
            <a:endParaRPr lang="ko-KR" altLang="en-US"/>
          </a:p>
        </p:txBody>
      </p:sp>
      <p:sp>
        <p:nvSpPr>
          <p:cNvPr id="6" name="TextBox 6"/>
          <p:cNvSpPr txBox="1"/>
          <p:nvPr/>
        </p:nvSpPr>
        <p:spPr>
          <a:xfrm>
            <a:off x="352778" y="211789"/>
            <a:ext cx="15225150" cy="1038225"/>
          </a:xfrm>
          <a:prstGeom prst="rect">
            <a:avLst/>
          </a:prstGeom>
        </p:spPr>
        <p:txBody>
          <a:bodyPr lIns="0" tIns="0" rIns="0" bIns="0" rtlCol="0" anchor="t">
            <a:spAutoFit/>
          </a:bodyPr>
          <a:lstStyle/>
          <a:p>
            <a:pPr algn="l">
              <a:lnSpc>
                <a:spcPts val="7920"/>
              </a:lnSpc>
            </a:pPr>
            <a:r>
              <a:rPr lang="en-US" sz="6600" b="1">
                <a:solidFill>
                  <a:srgbClr val="FFFFFF"/>
                </a:solidFill>
                <a:latin typeface="Arimo Bold"/>
                <a:ea typeface="Arimo Bold"/>
                <a:cs typeface="Arimo Bold"/>
                <a:sym typeface="Arimo Bold"/>
              </a:rPr>
              <a:t>Learn about Lubelskie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4317872" y="6858656"/>
            <a:ext cx="5088186" cy="5127230"/>
          </a:xfrm>
          <a:custGeom>
            <a:avLst/>
            <a:gdLst/>
            <a:ahLst/>
            <a:cxnLst/>
            <a:rect l="l" t="t" r="r" b="b"/>
            <a:pathLst>
              <a:path w="5088186" h="5127230">
                <a:moveTo>
                  <a:pt x="0" y="0"/>
                </a:moveTo>
                <a:lnTo>
                  <a:pt x="5088186" y="0"/>
                </a:lnTo>
                <a:lnTo>
                  <a:pt x="5088186" y="5127230"/>
                </a:lnTo>
                <a:lnTo>
                  <a:pt x="0" y="5127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TextBox 4"/>
          <p:cNvSpPr txBox="1"/>
          <p:nvPr/>
        </p:nvSpPr>
        <p:spPr>
          <a:xfrm>
            <a:off x="1028700" y="303295"/>
            <a:ext cx="15225150" cy="1095375"/>
          </a:xfrm>
          <a:prstGeom prst="rect">
            <a:avLst/>
          </a:prstGeom>
        </p:spPr>
        <p:txBody>
          <a:bodyPr lIns="0" tIns="0" rIns="0" bIns="0" rtlCol="0" anchor="t">
            <a:spAutoFit/>
          </a:bodyPr>
          <a:lstStyle/>
          <a:p>
            <a:pPr algn="l">
              <a:lnSpc>
                <a:spcPts val="8400"/>
              </a:lnSpc>
            </a:pPr>
            <a:r>
              <a:rPr lang="en-US" sz="7000" b="1">
                <a:solidFill>
                  <a:srgbClr val="FFFFFF"/>
                </a:solidFill>
                <a:latin typeface="Arimo Bold"/>
                <a:ea typeface="Arimo Bold"/>
                <a:cs typeface="Arimo Bold"/>
                <a:sym typeface="Arimo Bold"/>
              </a:rPr>
              <a:t>Why does it need funds (problems)</a:t>
            </a:r>
          </a:p>
        </p:txBody>
      </p:sp>
      <p:sp>
        <p:nvSpPr>
          <p:cNvPr id="5" name="TextBox 5"/>
          <p:cNvSpPr txBox="1"/>
          <p:nvPr/>
        </p:nvSpPr>
        <p:spPr>
          <a:xfrm>
            <a:off x="1028700" y="1838325"/>
            <a:ext cx="16230600" cy="828675"/>
          </a:xfrm>
          <a:prstGeom prst="rect">
            <a:avLst/>
          </a:prstGeom>
        </p:spPr>
        <p:txBody>
          <a:bodyPr lIns="0" tIns="0" rIns="0" bIns="0" rtlCol="0" anchor="t">
            <a:spAutoFit/>
          </a:bodyPr>
          <a:lstStyle/>
          <a:p>
            <a:pPr algn="l">
              <a:lnSpc>
                <a:spcPts val="3240"/>
              </a:lnSpc>
              <a:spcBef>
                <a:spcPct val="0"/>
              </a:spcBef>
            </a:pPr>
            <a:r>
              <a:rPr lang="en-US" sz="2700" b="1">
                <a:solidFill>
                  <a:srgbClr val="FFFFFF"/>
                </a:solidFill>
                <a:latin typeface="Lato Bold"/>
                <a:ea typeface="Lato Bold"/>
                <a:cs typeface="Lato Bold"/>
                <a:sym typeface="Lato Bold"/>
              </a:rPr>
              <a:t>The European Regional Development Fund (ERDF) aims to reduce economic, social, and territorial disparities across EU regions by providing funding for various development projects.</a:t>
            </a:r>
          </a:p>
        </p:txBody>
      </p:sp>
      <p:sp>
        <p:nvSpPr>
          <p:cNvPr id="6" name="TextBox 6"/>
          <p:cNvSpPr txBox="1"/>
          <p:nvPr/>
        </p:nvSpPr>
        <p:spPr>
          <a:xfrm>
            <a:off x="1028700" y="2931795"/>
            <a:ext cx="14761666" cy="2676525"/>
          </a:xfrm>
          <a:prstGeom prst="rect">
            <a:avLst/>
          </a:prstGeom>
        </p:spPr>
        <p:txBody>
          <a:bodyPr lIns="0" tIns="0" rIns="0" bIns="0" rtlCol="0" anchor="t">
            <a:spAutoFit/>
          </a:bodyPr>
          <a:lstStyle/>
          <a:p>
            <a:pPr algn="l">
              <a:lnSpc>
                <a:spcPts val="3000"/>
              </a:lnSpc>
              <a:spcBef>
                <a:spcPct val="0"/>
              </a:spcBef>
            </a:pPr>
            <a:r>
              <a:rPr lang="en-US" sz="2500" b="1">
                <a:solidFill>
                  <a:srgbClr val="FFFFFF"/>
                </a:solidFill>
                <a:latin typeface="Lato Bold"/>
                <a:ea typeface="Lato Bold"/>
                <a:cs typeface="Lato Bold"/>
                <a:sym typeface="Lato Bold"/>
              </a:rPr>
              <a:t>Key Policy Objectives (2021-2027)</a:t>
            </a:r>
          </a:p>
          <a:p>
            <a:pPr algn="l">
              <a:lnSpc>
                <a:spcPts val="3000"/>
              </a:lnSpc>
              <a:spcBef>
                <a:spcPct val="0"/>
              </a:spcBef>
            </a:pPr>
            <a:r>
              <a:rPr lang="en-US" sz="2500" b="1">
                <a:solidFill>
                  <a:srgbClr val="FFFFFF"/>
                </a:solidFill>
                <a:latin typeface="Lato Bold"/>
                <a:ea typeface="Lato Bold"/>
                <a:cs typeface="Lato Bold"/>
                <a:sym typeface="Lato Bold"/>
              </a:rPr>
              <a:t>For the programming period of 2021-2027, the ERDF focuses on five main policy objectives:</a:t>
            </a:r>
          </a:p>
          <a:p>
            <a:pPr algn="l">
              <a:lnSpc>
                <a:spcPts val="3000"/>
              </a:lnSpc>
              <a:spcBef>
                <a:spcPct val="0"/>
              </a:spcBef>
            </a:pPr>
            <a:r>
              <a:rPr lang="en-US" sz="2500" b="1">
                <a:solidFill>
                  <a:srgbClr val="FFFFFF"/>
                </a:solidFill>
                <a:latin typeface="Lato Bold"/>
                <a:ea typeface="Lato Bold"/>
                <a:cs typeface="Lato Bold"/>
                <a:sym typeface="Lato Bold"/>
              </a:rPr>
              <a:t>A Smarter Europe: Promoting innovation and digital transformation.</a:t>
            </a:r>
          </a:p>
          <a:p>
            <a:pPr algn="l">
              <a:lnSpc>
                <a:spcPts val="3000"/>
              </a:lnSpc>
              <a:spcBef>
                <a:spcPct val="0"/>
              </a:spcBef>
            </a:pPr>
            <a:r>
              <a:rPr lang="en-US" sz="2500" b="1">
                <a:solidFill>
                  <a:srgbClr val="FFFFFF"/>
                </a:solidFill>
                <a:latin typeface="Lato Bold"/>
                <a:ea typeface="Lato Bold"/>
                <a:cs typeface="Lato Bold"/>
                <a:sym typeface="Lato Bold"/>
              </a:rPr>
              <a:t>A Greener, Carbon-Free Europe: Supporting the transition to renewable energy and sustainable practices.</a:t>
            </a:r>
          </a:p>
          <a:p>
            <a:pPr algn="l">
              <a:lnSpc>
                <a:spcPts val="3000"/>
              </a:lnSpc>
              <a:spcBef>
                <a:spcPct val="0"/>
              </a:spcBef>
            </a:pPr>
            <a:r>
              <a:rPr lang="en-US" sz="2500" b="1">
                <a:solidFill>
                  <a:srgbClr val="FFFFFF"/>
                </a:solidFill>
                <a:latin typeface="Lato Bold"/>
                <a:ea typeface="Lato Bold"/>
                <a:cs typeface="Lato Bold"/>
                <a:sym typeface="Lato Bold"/>
              </a:rPr>
              <a:t>A More Connected Europe: Enhancing transport and digital networks.</a:t>
            </a:r>
          </a:p>
          <a:p>
            <a:pPr algn="l">
              <a:lnSpc>
                <a:spcPts val="3000"/>
              </a:lnSpc>
              <a:spcBef>
                <a:spcPct val="0"/>
              </a:spcBef>
            </a:pPr>
            <a:r>
              <a:rPr lang="en-US" sz="2500" b="1">
                <a:solidFill>
                  <a:srgbClr val="FFFFFF"/>
                </a:solidFill>
                <a:latin typeface="Lato Bold"/>
                <a:ea typeface="Lato Bold"/>
                <a:cs typeface="Lato Bold"/>
                <a:sym typeface="Lato Bold"/>
              </a:rPr>
              <a:t>A More Social Europe: Fostering social inclusion and quality employment.</a:t>
            </a:r>
          </a:p>
          <a:p>
            <a:pPr algn="l">
              <a:lnSpc>
                <a:spcPts val="3000"/>
              </a:lnSpc>
              <a:spcBef>
                <a:spcPct val="0"/>
              </a:spcBef>
            </a:pPr>
            <a:r>
              <a:rPr lang="en-US" sz="2500" b="1">
                <a:solidFill>
                  <a:srgbClr val="FFFFFF"/>
                </a:solidFill>
                <a:latin typeface="Lato Bold"/>
                <a:ea typeface="Lato Bold"/>
                <a:cs typeface="Lato Bold"/>
                <a:sym typeface="Lato Bold"/>
              </a:rPr>
              <a:t>A Europe Closer to Citizens: Supporting locally-led development strategies.</a:t>
            </a:r>
          </a:p>
        </p:txBody>
      </p:sp>
      <p:sp>
        <p:nvSpPr>
          <p:cNvPr id="7" name="TextBox 7"/>
          <p:cNvSpPr txBox="1"/>
          <p:nvPr/>
        </p:nvSpPr>
        <p:spPr>
          <a:xfrm>
            <a:off x="1028700" y="6046470"/>
            <a:ext cx="15833265" cy="1152525"/>
          </a:xfrm>
          <a:prstGeom prst="rect">
            <a:avLst/>
          </a:prstGeom>
        </p:spPr>
        <p:txBody>
          <a:bodyPr lIns="0" tIns="0" rIns="0" bIns="0" rtlCol="0" anchor="t">
            <a:spAutoFit/>
          </a:bodyPr>
          <a:lstStyle/>
          <a:p>
            <a:pPr algn="l">
              <a:lnSpc>
                <a:spcPts val="3000"/>
              </a:lnSpc>
              <a:spcBef>
                <a:spcPct val="0"/>
              </a:spcBef>
            </a:pPr>
            <a:r>
              <a:rPr lang="en-US" sz="2500" b="1">
                <a:solidFill>
                  <a:srgbClr val="FFFFFF"/>
                </a:solidFill>
                <a:latin typeface="Lato Bold"/>
                <a:ea typeface="Lato Bold"/>
                <a:cs typeface="Lato Bold"/>
                <a:sym typeface="Lato Bold"/>
              </a:rPr>
              <a:t>The Just Transition Fund is a financial instrument under EU Cohesion Policy to mitigate the economic and social consequences of the energy and climate transition, especially in territories most dependent on fossil fuels and carbon-intensive industries.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4317872" y="6858656"/>
            <a:ext cx="5088186" cy="5127230"/>
          </a:xfrm>
          <a:custGeom>
            <a:avLst/>
            <a:gdLst/>
            <a:ahLst/>
            <a:cxnLst/>
            <a:rect l="l" t="t" r="r" b="b"/>
            <a:pathLst>
              <a:path w="5088186" h="5127230">
                <a:moveTo>
                  <a:pt x="0" y="0"/>
                </a:moveTo>
                <a:lnTo>
                  <a:pt x="5088186" y="0"/>
                </a:lnTo>
                <a:lnTo>
                  <a:pt x="5088186" y="5127230"/>
                </a:lnTo>
                <a:lnTo>
                  <a:pt x="0" y="5127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grpSp>
        <p:nvGrpSpPr>
          <p:cNvPr id="4" name="Group 4"/>
          <p:cNvGrpSpPr/>
          <p:nvPr/>
        </p:nvGrpSpPr>
        <p:grpSpPr>
          <a:xfrm>
            <a:off x="281940" y="5143500"/>
            <a:ext cx="6537459" cy="3860296"/>
            <a:chOff x="0" y="0"/>
            <a:chExt cx="8716612" cy="5147061"/>
          </a:xfrm>
        </p:grpSpPr>
        <p:sp>
          <p:nvSpPr>
            <p:cNvPr id="5" name="Freeform 5"/>
            <p:cNvSpPr/>
            <p:nvPr/>
          </p:nvSpPr>
          <p:spPr>
            <a:xfrm>
              <a:off x="0" y="0"/>
              <a:ext cx="8716612" cy="5147061"/>
            </a:xfrm>
            <a:custGeom>
              <a:avLst/>
              <a:gdLst/>
              <a:ahLst/>
              <a:cxnLst/>
              <a:rect l="l" t="t" r="r" b="b"/>
              <a:pathLst>
                <a:path w="8716612" h="5147061">
                  <a:moveTo>
                    <a:pt x="0" y="0"/>
                  </a:moveTo>
                  <a:lnTo>
                    <a:pt x="8716612" y="0"/>
                  </a:lnTo>
                  <a:lnTo>
                    <a:pt x="8716612" y="5147061"/>
                  </a:lnTo>
                  <a:lnTo>
                    <a:pt x="0" y="5147061"/>
                  </a:lnTo>
                  <a:lnTo>
                    <a:pt x="0" y="0"/>
                  </a:lnTo>
                  <a:close/>
                </a:path>
              </a:pathLst>
            </a:custGeom>
            <a:blipFill>
              <a:blip r:embed="rId6"/>
              <a:stretch>
                <a:fillRect/>
              </a:stretch>
            </a:blipFill>
          </p:spPr>
          <p:txBody>
            <a:bodyPr/>
            <a:lstStyle/>
            <a:p>
              <a:endParaRPr lang="ko-KR" altLang="en-US"/>
            </a:p>
          </p:txBody>
        </p:sp>
        <p:grpSp>
          <p:nvGrpSpPr>
            <p:cNvPr id="6" name="Group 6"/>
            <p:cNvGrpSpPr/>
            <p:nvPr/>
          </p:nvGrpSpPr>
          <p:grpSpPr>
            <a:xfrm>
              <a:off x="0" y="2323541"/>
              <a:ext cx="8716612" cy="249990"/>
              <a:chOff x="0" y="0"/>
              <a:chExt cx="2509230" cy="71964"/>
            </a:xfrm>
          </p:grpSpPr>
          <p:sp>
            <p:nvSpPr>
              <p:cNvPr id="7" name="Freeform 7"/>
              <p:cNvSpPr/>
              <p:nvPr/>
            </p:nvSpPr>
            <p:spPr>
              <a:xfrm>
                <a:off x="0" y="0"/>
                <a:ext cx="2509230" cy="71964"/>
              </a:xfrm>
              <a:custGeom>
                <a:avLst/>
                <a:gdLst/>
                <a:ahLst/>
                <a:cxnLst/>
                <a:rect l="l" t="t" r="r" b="b"/>
                <a:pathLst>
                  <a:path w="2509230" h="71964">
                    <a:moveTo>
                      <a:pt x="0" y="0"/>
                    </a:moveTo>
                    <a:lnTo>
                      <a:pt x="2509230" y="0"/>
                    </a:lnTo>
                    <a:lnTo>
                      <a:pt x="2509230" y="71964"/>
                    </a:lnTo>
                    <a:lnTo>
                      <a:pt x="0" y="71964"/>
                    </a:lnTo>
                    <a:close/>
                  </a:path>
                </a:pathLst>
              </a:custGeom>
              <a:ln w="38100" cap="sq">
                <a:solidFill>
                  <a:srgbClr val="FF3131"/>
                </a:solidFill>
                <a:prstDash val="solid"/>
                <a:miter/>
              </a:ln>
            </p:spPr>
            <p:txBody>
              <a:bodyPr/>
              <a:lstStyle/>
              <a:p>
                <a:endParaRPr lang="ko-KR" altLang="en-US"/>
              </a:p>
            </p:txBody>
          </p:sp>
          <p:sp>
            <p:nvSpPr>
              <p:cNvPr id="8" name="TextBox 8"/>
              <p:cNvSpPr txBox="1"/>
              <p:nvPr/>
            </p:nvSpPr>
            <p:spPr>
              <a:xfrm>
                <a:off x="0" y="-9525"/>
                <a:ext cx="2509230" cy="81489"/>
              </a:xfrm>
              <a:prstGeom prst="rect">
                <a:avLst/>
              </a:prstGeom>
            </p:spPr>
            <p:txBody>
              <a:bodyPr lIns="46981" tIns="46981" rIns="46981" bIns="46981" rtlCol="0" anchor="ctr"/>
              <a:lstStyle/>
              <a:p>
                <a:pPr algn="ctr">
                  <a:lnSpc>
                    <a:spcPts val="2400"/>
                  </a:lnSpc>
                </a:pPr>
                <a:endParaRPr/>
              </a:p>
            </p:txBody>
          </p:sp>
        </p:grpSp>
        <p:grpSp>
          <p:nvGrpSpPr>
            <p:cNvPr id="9" name="Group 9"/>
            <p:cNvGrpSpPr/>
            <p:nvPr/>
          </p:nvGrpSpPr>
          <p:grpSpPr>
            <a:xfrm>
              <a:off x="0" y="3997055"/>
              <a:ext cx="8716612" cy="249990"/>
              <a:chOff x="0" y="0"/>
              <a:chExt cx="2509230" cy="71964"/>
            </a:xfrm>
          </p:grpSpPr>
          <p:sp>
            <p:nvSpPr>
              <p:cNvPr id="10" name="Freeform 10"/>
              <p:cNvSpPr/>
              <p:nvPr/>
            </p:nvSpPr>
            <p:spPr>
              <a:xfrm>
                <a:off x="0" y="0"/>
                <a:ext cx="2509230" cy="71964"/>
              </a:xfrm>
              <a:custGeom>
                <a:avLst/>
                <a:gdLst/>
                <a:ahLst/>
                <a:cxnLst/>
                <a:rect l="l" t="t" r="r" b="b"/>
                <a:pathLst>
                  <a:path w="2509230" h="71964">
                    <a:moveTo>
                      <a:pt x="0" y="0"/>
                    </a:moveTo>
                    <a:lnTo>
                      <a:pt x="2509230" y="0"/>
                    </a:lnTo>
                    <a:lnTo>
                      <a:pt x="2509230" y="71964"/>
                    </a:lnTo>
                    <a:lnTo>
                      <a:pt x="0" y="71964"/>
                    </a:lnTo>
                    <a:close/>
                  </a:path>
                </a:pathLst>
              </a:custGeom>
              <a:ln w="38100" cap="sq">
                <a:solidFill>
                  <a:srgbClr val="FFCC00"/>
                </a:solidFill>
                <a:prstDash val="solid"/>
                <a:miter/>
              </a:ln>
            </p:spPr>
            <p:txBody>
              <a:bodyPr/>
              <a:lstStyle/>
              <a:p>
                <a:endParaRPr lang="ko-KR" altLang="en-US"/>
              </a:p>
            </p:txBody>
          </p:sp>
          <p:sp>
            <p:nvSpPr>
              <p:cNvPr id="11" name="TextBox 11"/>
              <p:cNvSpPr txBox="1"/>
              <p:nvPr/>
            </p:nvSpPr>
            <p:spPr>
              <a:xfrm>
                <a:off x="0" y="-9525"/>
                <a:ext cx="2509230" cy="81489"/>
              </a:xfrm>
              <a:prstGeom prst="rect">
                <a:avLst/>
              </a:prstGeom>
            </p:spPr>
            <p:txBody>
              <a:bodyPr lIns="46981" tIns="46981" rIns="46981" bIns="46981" rtlCol="0" anchor="ctr"/>
              <a:lstStyle/>
              <a:p>
                <a:pPr algn="ctr">
                  <a:lnSpc>
                    <a:spcPts val="2400"/>
                  </a:lnSpc>
                </a:pPr>
                <a:endParaRPr/>
              </a:p>
            </p:txBody>
          </p:sp>
        </p:grpSp>
        <p:grpSp>
          <p:nvGrpSpPr>
            <p:cNvPr id="12" name="Group 12"/>
            <p:cNvGrpSpPr/>
            <p:nvPr/>
          </p:nvGrpSpPr>
          <p:grpSpPr>
            <a:xfrm>
              <a:off x="0" y="4708769"/>
              <a:ext cx="8716612" cy="249990"/>
              <a:chOff x="0" y="0"/>
              <a:chExt cx="2509230" cy="71964"/>
            </a:xfrm>
          </p:grpSpPr>
          <p:sp>
            <p:nvSpPr>
              <p:cNvPr id="13" name="Freeform 13"/>
              <p:cNvSpPr/>
              <p:nvPr/>
            </p:nvSpPr>
            <p:spPr>
              <a:xfrm>
                <a:off x="0" y="0"/>
                <a:ext cx="2509230" cy="71964"/>
              </a:xfrm>
              <a:custGeom>
                <a:avLst/>
                <a:gdLst/>
                <a:ahLst/>
                <a:cxnLst/>
                <a:rect l="l" t="t" r="r" b="b"/>
                <a:pathLst>
                  <a:path w="2509230" h="71964">
                    <a:moveTo>
                      <a:pt x="0" y="0"/>
                    </a:moveTo>
                    <a:lnTo>
                      <a:pt x="2509230" y="0"/>
                    </a:lnTo>
                    <a:lnTo>
                      <a:pt x="2509230" y="71964"/>
                    </a:lnTo>
                    <a:lnTo>
                      <a:pt x="0" y="71964"/>
                    </a:lnTo>
                    <a:close/>
                  </a:path>
                </a:pathLst>
              </a:custGeom>
              <a:ln w="38100" cap="sq">
                <a:solidFill>
                  <a:srgbClr val="FFCC00"/>
                </a:solidFill>
                <a:prstDash val="solid"/>
                <a:miter/>
              </a:ln>
            </p:spPr>
            <p:txBody>
              <a:bodyPr/>
              <a:lstStyle/>
              <a:p>
                <a:endParaRPr lang="ko-KR" altLang="en-US"/>
              </a:p>
            </p:txBody>
          </p:sp>
          <p:sp>
            <p:nvSpPr>
              <p:cNvPr id="14" name="TextBox 14"/>
              <p:cNvSpPr txBox="1"/>
              <p:nvPr/>
            </p:nvSpPr>
            <p:spPr>
              <a:xfrm>
                <a:off x="0" y="-9525"/>
                <a:ext cx="2509230" cy="81489"/>
              </a:xfrm>
              <a:prstGeom prst="rect">
                <a:avLst/>
              </a:prstGeom>
            </p:spPr>
            <p:txBody>
              <a:bodyPr lIns="46981" tIns="46981" rIns="46981" bIns="46981" rtlCol="0" anchor="ctr"/>
              <a:lstStyle/>
              <a:p>
                <a:pPr algn="ctr">
                  <a:lnSpc>
                    <a:spcPts val="2400"/>
                  </a:lnSpc>
                </a:pPr>
                <a:endParaRPr/>
              </a:p>
            </p:txBody>
          </p:sp>
        </p:grpSp>
        <p:grpSp>
          <p:nvGrpSpPr>
            <p:cNvPr id="15" name="Group 15"/>
            <p:cNvGrpSpPr/>
            <p:nvPr/>
          </p:nvGrpSpPr>
          <p:grpSpPr>
            <a:xfrm>
              <a:off x="0" y="2748234"/>
              <a:ext cx="8716612" cy="385680"/>
              <a:chOff x="0" y="0"/>
              <a:chExt cx="2509230" cy="111025"/>
            </a:xfrm>
          </p:grpSpPr>
          <p:sp>
            <p:nvSpPr>
              <p:cNvPr id="16" name="Freeform 16"/>
              <p:cNvSpPr/>
              <p:nvPr/>
            </p:nvSpPr>
            <p:spPr>
              <a:xfrm>
                <a:off x="0" y="0"/>
                <a:ext cx="2509230" cy="111025"/>
              </a:xfrm>
              <a:custGeom>
                <a:avLst/>
                <a:gdLst/>
                <a:ahLst/>
                <a:cxnLst/>
                <a:rect l="l" t="t" r="r" b="b"/>
                <a:pathLst>
                  <a:path w="2509230" h="111025">
                    <a:moveTo>
                      <a:pt x="0" y="0"/>
                    </a:moveTo>
                    <a:lnTo>
                      <a:pt x="2509230" y="0"/>
                    </a:lnTo>
                    <a:lnTo>
                      <a:pt x="2509230" y="111025"/>
                    </a:lnTo>
                    <a:lnTo>
                      <a:pt x="0" y="111025"/>
                    </a:lnTo>
                    <a:close/>
                  </a:path>
                </a:pathLst>
              </a:custGeom>
              <a:ln w="38100" cap="sq">
                <a:solidFill>
                  <a:srgbClr val="FFCC00"/>
                </a:solidFill>
                <a:prstDash val="solid"/>
                <a:miter/>
              </a:ln>
            </p:spPr>
            <p:txBody>
              <a:bodyPr/>
              <a:lstStyle/>
              <a:p>
                <a:endParaRPr lang="ko-KR" altLang="en-US"/>
              </a:p>
            </p:txBody>
          </p:sp>
          <p:sp>
            <p:nvSpPr>
              <p:cNvPr id="17" name="TextBox 17"/>
              <p:cNvSpPr txBox="1"/>
              <p:nvPr/>
            </p:nvSpPr>
            <p:spPr>
              <a:xfrm>
                <a:off x="0" y="-9525"/>
                <a:ext cx="2509230" cy="120550"/>
              </a:xfrm>
              <a:prstGeom prst="rect">
                <a:avLst/>
              </a:prstGeom>
            </p:spPr>
            <p:txBody>
              <a:bodyPr lIns="46981" tIns="46981" rIns="46981" bIns="46981" rtlCol="0" anchor="ctr"/>
              <a:lstStyle/>
              <a:p>
                <a:pPr algn="ctr">
                  <a:lnSpc>
                    <a:spcPts val="2400"/>
                  </a:lnSpc>
                </a:pPr>
                <a:endParaRPr/>
              </a:p>
            </p:txBody>
          </p:sp>
        </p:grpSp>
      </p:grpSp>
      <p:sp>
        <p:nvSpPr>
          <p:cNvPr id="18" name="Freeform 18"/>
          <p:cNvSpPr/>
          <p:nvPr/>
        </p:nvSpPr>
        <p:spPr>
          <a:xfrm>
            <a:off x="13152586" y="4469091"/>
            <a:ext cx="4309938" cy="4628121"/>
          </a:xfrm>
          <a:custGeom>
            <a:avLst/>
            <a:gdLst/>
            <a:ahLst/>
            <a:cxnLst/>
            <a:rect l="l" t="t" r="r" b="b"/>
            <a:pathLst>
              <a:path w="4309938" h="4628121">
                <a:moveTo>
                  <a:pt x="0" y="0"/>
                </a:moveTo>
                <a:lnTo>
                  <a:pt x="4309938" y="0"/>
                </a:lnTo>
                <a:lnTo>
                  <a:pt x="4309938" y="4628121"/>
                </a:lnTo>
                <a:lnTo>
                  <a:pt x="0" y="4628121"/>
                </a:lnTo>
                <a:lnTo>
                  <a:pt x="0" y="0"/>
                </a:lnTo>
                <a:close/>
              </a:path>
            </a:pathLst>
          </a:custGeom>
          <a:blipFill>
            <a:blip r:embed="rId7"/>
            <a:stretch>
              <a:fillRect/>
            </a:stretch>
          </a:blipFill>
        </p:spPr>
        <p:txBody>
          <a:bodyPr/>
          <a:lstStyle/>
          <a:p>
            <a:endParaRPr lang="ko-KR" altLang="en-US"/>
          </a:p>
        </p:txBody>
      </p:sp>
      <p:grpSp>
        <p:nvGrpSpPr>
          <p:cNvPr id="19" name="Group 19"/>
          <p:cNvGrpSpPr/>
          <p:nvPr/>
        </p:nvGrpSpPr>
        <p:grpSpPr>
          <a:xfrm>
            <a:off x="15923801" y="6493207"/>
            <a:ext cx="1876327" cy="187632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52400" cap="sq">
              <a:solidFill>
                <a:srgbClr val="FFCC00"/>
              </a:solidFill>
              <a:prstDash val="solid"/>
              <a:miter/>
            </a:ln>
          </p:spPr>
          <p:txBody>
            <a:bodyPr/>
            <a:lstStyle/>
            <a:p>
              <a:endParaRPr lang="ko-KR" alt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2400"/>
                </a:lnSpc>
              </a:pPr>
              <a:endParaRPr/>
            </a:p>
          </p:txBody>
        </p:sp>
      </p:grpSp>
      <p:sp>
        <p:nvSpPr>
          <p:cNvPr id="22" name="Freeform 22"/>
          <p:cNvSpPr/>
          <p:nvPr/>
        </p:nvSpPr>
        <p:spPr>
          <a:xfrm>
            <a:off x="6915561" y="4829564"/>
            <a:ext cx="6140863" cy="4174232"/>
          </a:xfrm>
          <a:custGeom>
            <a:avLst/>
            <a:gdLst/>
            <a:ahLst/>
            <a:cxnLst/>
            <a:rect l="l" t="t" r="r" b="b"/>
            <a:pathLst>
              <a:path w="6140863" h="4174232">
                <a:moveTo>
                  <a:pt x="0" y="0"/>
                </a:moveTo>
                <a:lnTo>
                  <a:pt x="6140863" y="0"/>
                </a:lnTo>
                <a:lnTo>
                  <a:pt x="6140863" y="4174232"/>
                </a:lnTo>
                <a:lnTo>
                  <a:pt x="0" y="4174232"/>
                </a:lnTo>
                <a:lnTo>
                  <a:pt x="0" y="0"/>
                </a:lnTo>
                <a:close/>
              </a:path>
            </a:pathLst>
          </a:custGeom>
          <a:blipFill>
            <a:blip r:embed="rId8"/>
            <a:stretch>
              <a:fillRect/>
            </a:stretch>
          </a:blipFill>
        </p:spPr>
        <p:txBody>
          <a:bodyPr/>
          <a:lstStyle/>
          <a:p>
            <a:endParaRPr lang="ko-KR" altLang="en-US"/>
          </a:p>
        </p:txBody>
      </p:sp>
      <p:sp>
        <p:nvSpPr>
          <p:cNvPr id="23" name="TextBox 23"/>
          <p:cNvSpPr txBox="1"/>
          <p:nvPr/>
        </p:nvSpPr>
        <p:spPr>
          <a:xfrm>
            <a:off x="1028700" y="318535"/>
            <a:ext cx="15225150" cy="1095375"/>
          </a:xfrm>
          <a:prstGeom prst="rect">
            <a:avLst/>
          </a:prstGeom>
        </p:spPr>
        <p:txBody>
          <a:bodyPr lIns="0" tIns="0" rIns="0" bIns="0" rtlCol="0" anchor="t">
            <a:spAutoFit/>
          </a:bodyPr>
          <a:lstStyle/>
          <a:p>
            <a:pPr algn="l">
              <a:lnSpc>
                <a:spcPts val="8400"/>
              </a:lnSpc>
            </a:pPr>
            <a:r>
              <a:rPr lang="en-US" sz="7000" b="1">
                <a:solidFill>
                  <a:srgbClr val="FFFFFF"/>
                </a:solidFill>
                <a:latin typeface="Arimo Bold"/>
                <a:ea typeface="Arimo Bold"/>
                <a:cs typeface="Arimo Bold"/>
                <a:sym typeface="Arimo Bold"/>
              </a:rPr>
              <a:t>Problems</a:t>
            </a:r>
          </a:p>
        </p:txBody>
      </p:sp>
      <p:sp>
        <p:nvSpPr>
          <p:cNvPr id="24" name="TextBox 24"/>
          <p:cNvSpPr txBox="1"/>
          <p:nvPr/>
        </p:nvSpPr>
        <p:spPr>
          <a:xfrm>
            <a:off x="1028700" y="1831105"/>
            <a:ext cx="16129776" cy="2105025"/>
          </a:xfrm>
          <a:prstGeom prst="rect">
            <a:avLst/>
          </a:prstGeom>
        </p:spPr>
        <p:txBody>
          <a:bodyPr lIns="0" tIns="0" rIns="0" bIns="0" rtlCol="0" anchor="t">
            <a:spAutoFit/>
          </a:bodyPr>
          <a:lstStyle/>
          <a:p>
            <a:pPr algn="l">
              <a:lnSpc>
                <a:spcPts val="3359"/>
              </a:lnSpc>
            </a:pPr>
            <a:r>
              <a:rPr lang="en-US" sz="2799" b="1">
                <a:solidFill>
                  <a:srgbClr val="FFFFFF"/>
                </a:solidFill>
                <a:latin typeface="Lato Bold"/>
                <a:ea typeface="Lato Bold"/>
                <a:cs typeface="Lato Bold"/>
                <a:sym typeface="Lato Bold"/>
              </a:rPr>
              <a:t>(1) Economically underdeveloped:</a:t>
            </a:r>
            <a:r>
              <a:rPr lang="en-US" sz="2799">
                <a:solidFill>
                  <a:srgbClr val="FFFFFF"/>
                </a:solidFill>
                <a:latin typeface="Lato"/>
                <a:ea typeface="Lato"/>
                <a:cs typeface="Lato"/>
                <a:sym typeface="Lato"/>
              </a:rPr>
              <a:t> </a:t>
            </a:r>
          </a:p>
          <a:p>
            <a:pPr marL="604519" lvl="1" indent="-302260" algn="l">
              <a:lnSpc>
                <a:spcPts val="3359"/>
              </a:lnSpc>
              <a:buFont typeface="Arial"/>
              <a:buChar char="•"/>
            </a:pPr>
            <a:r>
              <a:rPr lang="en-US" sz="2799">
                <a:solidFill>
                  <a:srgbClr val="FFFFFF"/>
                </a:solidFill>
                <a:latin typeface="Lato"/>
                <a:ea typeface="Lato"/>
                <a:cs typeface="Lato"/>
                <a:sym typeface="Lato"/>
              </a:rPr>
              <a:t>Lubelskie is one of the least developed regions in Poland, with GDP per capita at around 70.6% of the national average, compared to over 200% in the Warsaw capital region. </a:t>
            </a:r>
          </a:p>
          <a:p>
            <a:pPr marL="604520" lvl="1" indent="-302260" algn="l">
              <a:lnSpc>
                <a:spcPts val="3359"/>
              </a:lnSpc>
              <a:buFont typeface="Arial"/>
              <a:buChar char="•"/>
            </a:pPr>
            <a:r>
              <a:rPr lang="en-US" sz="2799">
                <a:solidFill>
                  <a:srgbClr val="FFFFFF"/>
                </a:solidFill>
                <a:latin typeface="Lato"/>
                <a:ea typeface="Lato"/>
                <a:cs typeface="Lato"/>
                <a:sym typeface="Lato"/>
              </a:rPr>
              <a:t>By contrast, JTF-supported regions (Silesia, Wielkopolska, Małopolska, Łódzkie, Lower Silesia) not only received funding but have stronger economic bases.</a:t>
            </a:r>
          </a:p>
        </p:txBody>
      </p:sp>
      <p:sp>
        <p:nvSpPr>
          <p:cNvPr id="25" name="TextBox 25"/>
          <p:cNvSpPr txBox="1"/>
          <p:nvPr/>
        </p:nvSpPr>
        <p:spPr>
          <a:xfrm>
            <a:off x="281940" y="9087616"/>
            <a:ext cx="2282130" cy="228600"/>
          </a:xfrm>
          <a:prstGeom prst="rect">
            <a:avLst/>
          </a:prstGeom>
        </p:spPr>
        <p:txBody>
          <a:bodyPr lIns="0" tIns="0" rIns="0" bIns="0" rtlCol="0" anchor="t">
            <a:spAutoFit/>
          </a:bodyPr>
          <a:lstStyle/>
          <a:p>
            <a:pPr algn="ctr">
              <a:lnSpc>
                <a:spcPts val="1680"/>
              </a:lnSpc>
              <a:spcBef>
                <a:spcPct val="0"/>
              </a:spcBef>
            </a:pPr>
            <a:r>
              <a:rPr lang="en-US" sz="1400">
                <a:solidFill>
                  <a:srgbClr val="FFFFFF"/>
                </a:solidFill>
                <a:latin typeface="Arimo"/>
                <a:ea typeface="Arimo"/>
                <a:cs typeface="Arimo"/>
                <a:sym typeface="Arimo"/>
              </a:rPr>
              <a:t>Data source: Statistic Poland</a:t>
            </a:r>
          </a:p>
        </p:txBody>
      </p:sp>
      <p:sp>
        <p:nvSpPr>
          <p:cNvPr id="26" name="TextBox 26"/>
          <p:cNvSpPr txBox="1"/>
          <p:nvPr/>
        </p:nvSpPr>
        <p:spPr>
          <a:xfrm>
            <a:off x="6915561" y="9115348"/>
            <a:ext cx="1250149" cy="266854"/>
          </a:xfrm>
          <a:prstGeom prst="rect">
            <a:avLst/>
          </a:prstGeom>
        </p:spPr>
        <p:txBody>
          <a:bodyPr lIns="0" tIns="0" rIns="0" bIns="0" rtlCol="0" anchor="t">
            <a:spAutoFit/>
          </a:bodyPr>
          <a:lstStyle/>
          <a:p>
            <a:pPr algn="ctr">
              <a:lnSpc>
                <a:spcPts val="1968"/>
              </a:lnSpc>
              <a:spcBef>
                <a:spcPct val="0"/>
              </a:spcBef>
            </a:pPr>
            <a:r>
              <a:rPr lang="en-US" sz="1640" b="1" u="sng">
                <a:solidFill>
                  <a:srgbClr val="FFFFFF"/>
                </a:solidFill>
                <a:latin typeface="Arimo Bold"/>
                <a:ea typeface="Arimo Bold"/>
                <a:cs typeface="Arimo Bold"/>
                <a:sym typeface="Arimo Bold"/>
                <a:hlinkClick r:id="rId9" tooltip="https://xyz.pl/poland-unpacked/the-changing-geography-of-prosperity-in-poland-2594/"/>
              </a:rPr>
              <a:t>你的段落文字</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4317872" y="6858656"/>
            <a:ext cx="5088186" cy="5127230"/>
          </a:xfrm>
          <a:custGeom>
            <a:avLst/>
            <a:gdLst/>
            <a:ahLst/>
            <a:cxnLst/>
            <a:rect l="l" t="t" r="r" b="b"/>
            <a:pathLst>
              <a:path w="5088186" h="5127230">
                <a:moveTo>
                  <a:pt x="0" y="0"/>
                </a:moveTo>
                <a:lnTo>
                  <a:pt x="5088186" y="0"/>
                </a:lnTo>
                <a:lnTo>
                  <a:pt x="5088186" y="5127230"/>
                </a:lnTo>
                <a:lnTo>
                  <a:pt x="0" y="5127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12074162" y="6209163"/>
            <a:ext cx="6129826" cy="3195172"/>
          </a:xfrm>
          <a:custGeom>
            <a:avLst/>
            <a:gdLst/>
            <a:ahLst/>
            <a:cxnLst/>
            <a:rect l="l" t="t" r="r" b="b"/>
            <a:pathLst>
              <a:path w="6129826" h="3195172">
                <a:moveTo>
                  <a:pt x="0" y="0"/>
                </a:moveTo>
                <a:lnTo>
                  <a:pt x="6129826" y="0"/>
                </a:lnTo>
                <a:lnTo>
                  <a:pt x="6129826" y="3195172"/>
                </a:lnTo>
                <a:lnTo>
                  <a:pt x="0" y="3195172"/>
                </a:lnTo>
                <a:lnTo>
                  <a:pt x="0" y="0"/>
                </a:lnTo>
                <a:close/>
              </a:path>
            </a:pathLst>
          </a:custGeom>
          <a:blipFill>
            <a:blip r:embed="rId6"/>
            <a:stretch>
              <a:fillRect/>
            </a:stretch>
          </a:blipFill>
        </p:spPr>
        <p:txBody>
          <a:bodyPr/>
          <a:lstStyle/>
          <a:p>
            <a:endParaRPr lang="ko-KR" altLang="en-US"/>
          </a:p>
        </p:txBody>
      </p:sp>
      <p:sp>
        <p:nvSpPr>
          <p:cNvPr id="5" name="Freeform 5"/>
          <p:cNvSpPr/>
          <p:nvPr/>
        </p:nvSpPr>
        <p:spPr>
          <a:xfrm>
            <a:off x="5436988" y="6063128"/>
            <a:ext cx="6408573" cy="3487243"/>
          </a:xfrm>
          <a:custGeom>
            <a:avLst/>
            <a:gdLst/>
            <a:ahLst/>
            <a:cxnLst/>
            <a:rect l="l" t="t" r="r" b="b"/>
            <a:pathLst>
              <a:path w="6408573" h="3487243">
                <a:moveTo>
                  <a:pt x="0" y="0"/>
                </a:moveTo>
                <a:lnTo>
                  <a:pt x="6408574" y="0"/>
                </a:lnTo>
                <a:lnTo>
                  <a:pt x="6408574" y="3487243"/>
                </a:lnTo>
                <a:lnTo>
                  <a:pt x="0" y="3487243"/>
                </a:lnTo>
                <a:lnTo>
                  <a:pt x="0" y="0"/>
                </a:lnTo>
                <a:close/>
              </a:path>
            </a:pathLst>
          </a:custGeom>
          <a:blipFill>
            <a:blip r:embed="rId7"/>
            <a:stretch>
              <a:fillRect/>
            </a:stretch>
          </a:blipFill>
        </p:spPr>
        <p:txBody>
          <a:bodyPr/>
          <a:lstStyle/>
          <a:p>
            <a:endParaRPr lang="ko-KR" altLang="en-US"/>
          </a:p>
        </p:txBody>
      </p:sp>
      <p:sp>
        <p:nvSpPr>
          <p:cNvPr id="6" name="Freeform 6"/>
          <p:cNvSpPr/>
          <p:nvPr/>
        </p:nvSpPr>
        <p:spPr>
          <a:xfrm>
            <a:off x="541020" y="6039974"/>
            <a:ext cx="4669719" cy="3510397"/>
          </a:xfrm>
          <a:custGeom>
            <a:avLst/>
            <a:gdLst/>
            <a:ahLst/>
            <a:cxnLst/>
            <a:rect l="l" t="t" r="r" b="b"/>
            <a:pathLst>
              <a:path w="4669719" h="3510397">
                <a:moveTo>
                  <a:pt x="0" y="0"/>
                </a:moveTo>
                <a:lnTo>
                  <a:pt x="4669719" y="0"/>
                </a:lnTo>
                <a:lnTo>
                  <a:pt x="4669719" y="3510397"/>
                </a:lnTo>
                <a:lnTo>
                  <a:pt x="0" y="3510397"/>
                </a:lnTo>
                <a:lnTo>
                  <a:pt x="0" y="0"/>
                </a:lnTo>
                <a:close/>
              </a:path>
            </a:pathLst>
          </a:custGeom>
          <a:blipFill>
            <a:blip r:embed="rId8"/>
            <a:stretch>
              <a:fillRect/>
            </a:stretch>
          </a:blipFill>
        </p:spPr>
        <p:txBody>
          <a:bodyPr/>
          <a:lstStyle/>
          <a:p>
            <a:endParaRPr lang="ko-KR" altLang="en-US"/>
          </a:p>
        </p:txBody>
      </p:sp>
      <p:sp>
        <p:nvSpPr>
          <p:cNvPr id="7" name="TextBox 7"/>
          <p:cNvSpPr txBox="1"/>
          <p:nvPr/>
        </p:nvSpPr>
        <p:spPr>
          <a:xfrm>
            <a:off x="1028700" y="1505410"/>
            <a:ext cx="16230600" cy="4200525"/>
          </a:xfrm>
          <a:prstGeom prst="rect">
            <a:avLst/>
          </a:prstGeom>
        </p:spPr>
        <p:txBody>
          <a:bodyPr lIns="0" tIns="0" rIns="0" bIns="0" rtlCol="0" anchor="t">
            <a:spAutoFit/>
          </a:bodyPr>
          <a:lstStyle/>
          <a:p>
            <a:pPr algn="l">
              <a:lnSpc>
                <a:spcPts val="3000"/>
              </a:lnSpc>
            </a:pPr>
            <a:r>
              <a:rPr lang="en-US" sz="2500" b="1">
                <a:solidFill>
                  <a:srgbClr val="FFFFFF"/>
                </a:solidFill>
                <a:latin typeface="Lato Bold"/>
                <a:ea typeface="Lato Bold"/>
                <a:cs typeface="Lato Bold"/>
                <a:sym typeface="Lato Bold"/>
              </a:rPr>
              <a:t>(2) Economic (industrial) fragility:</a:t>
            </a:r>
            <a:r>
              <a:rPr lang="en-US" sz="2500">
                <a:solidFill>
                  <a:srgbClr val="FFFFFF"/>
                </a:solidFill>
                <a:latin typeface="Lato"/>
                <a:ea typeface="Lato"/>
                <a:cs typeface="Lato"/>
                <a:sym typeface="Lato"/>
              </a:rPr>
              <a:t> </a:t>
            </a:r>
            <a:r>
              <a:rPr lang="en-US" sz="2500" b="1">
                <a:solidFill>
                  <a:srgbClr val="FFFFFF"/>
                </a:solidFill>
                <a:latin typeface="Lato Bold"/>
                <a:ea typeface="Lato Bold"/>
                <a:cs typeface="Lato Bold"/>
                <a:sym typeface="Lato Bold"/>
              </a:rPr>
              <a:t>The Risk of Industrial Pillar Collapse</a:t>
            </a:r>
          </a:p>
          <a:p>
            <a:pPr marL="539751" lvl="1" indent="-269876" algn="l">
              <a:lnSpc>
                <a:spcPts val="3000"/>
              </a:lnSpc>
              <a:buFont typeface="Arial"/>
              <a:buChar char="•"/>
            </a:pPr>
            <a:r>
              <a:rPr lang="en-US" sz="2500">
                <a:solidFill>
                  <a:srgbClr val="FFFFFF"/>
                </a:solidFill>
                <a:latin typeface="Lato"/>
                <a:ea typeface="Lato"/>
                <a:cs typeface="Lato"/>
                <a:sym typeface="Lato"/>
              </a:rPr>
              <a:t>Demand for thermal coal from power plants in Poland is projected to decline by 47–58% by 2030 compared to 2025 levels, falling from 24.9 million tonnes to 10.4–13.1 million tonnes. </a:t>
            </a:r>
          </a:p>
          <a:p>
            <a:pPr marL="539751" lvl="1" indent="-269876" algn="l">
              <a:lnSpc>
                <a:spcPts val="3000"/>
              </a:lnSpc>
              <a:buFont typeface="Arial"/>
              <a:buChar char="•"/>
            </a:pPr>
            <a:r>
              <a:rPr lang="en-US" sz="2500">
                <a:solidFill>
                  <a:srgbClr val="FFFFFF"/>
                </a:solidFill>
                <a:latin typeface="Lato"/>
                <a:ea typeface="Lato"/>
                <a:cs typeface="Lato"/>
                <a:sym typeface="Lato"/>
              </a:rPr>
              <a:t>The industrial resilience of the Lubelskie Voivodeship largely depends on Lubelski Węgiel Bogdanka (LW Bogdanka, LWB), whose operations and related industries directly and indirectly support the livelihoods of more than 20,000 people.</a:t>
            </a:r>
          </a:p>
          <a:p>
            <a:pPr marL="539751" lvl="1" indent="-269876" algn="l">
              <a:lnSpc>
                <a:spcPts val="3000"/>
              </a:lnSpc>
              <a:buFont typeface="Arial"/>
              <a:buChar char="•"/>
            </a:pPr>
            <a:r>
              <a:rPr lang="en-US" sz="2500">
                <a:solidFill>
                  <a:srgbClr val="FFFFFF"/>
                </a:solidFill>
                <a:latin typeface="Lato"/>
                <a:ea typeface="Lato"/>
                <a:cs typeface="Lato"/>
                <a:sym typeface="Lato"/>
              </a:rPr>
              <a:t>Bogdanka’s coal production is forecast to decline to 6.2 million tonnes by 2030, implying a structural contraction. The company’s EBITDA is expected to fall by around 30% in 2025–2027, with negative free cash flows projected through 2025–2031, signalling deteriorating financial sustainability. </a:t>
            </a:r>
          </a:p>
          <a:p>
            <a:pPr marL="539751" lvl="1" indent="-269876" algn="l">
              <a:lnSpc>
                <a:spcPts val="3000"/>
              </a:lnSpc>
              <a:buFont typeface="Arial"/>
              <a:buChar char="•"/>
            </a:pPr>
            <a:r>
              <a:rPr lang="en-US" sz="2500">
                <a:solidFill>
                  <a:srgbClr val="FFFFFF"/>
                </a:solidFill>
                <a:latin typeface="Lato"/>
                <a:ea typeface="Lato"/>
                <a:cs typeface="Lato"/>
                <a:sym typeface="Lato"/>
              </a:rPr>
              <a:t>Bogdanka operates with high fixed costs, with employment expenses accounting for 32–39% of total costs, meaning declining volumes directly threaten cost stability and workforce sustainability</a:t>
            </a:r>
          </a:p>
        </p:txBody>
      </p:sp>
      <p:sp>
        <p:nvSpPr>
          <p:cNvPr id="8" name="TextBox 8"/>
          <p:cNvSpPr txBox="1"/>
          <p:nvPr/>
        </p:nvSpPr>
        <p:spPr>
          <a:xfrm>
            <a:off x="1028700" y="318535"/>
            <a:ext cx="15225150" cy="1095375"/>
          </a:xfrm>
          <a:prstGeom prst="rect">
            <a:avLst/>
          </a:prstGeom>
        </p:spPr>
        <p:txBody>
          <a:bodyPr lIns="0" tIns="0" rIns="0" bIns="0" rtlCol="0" anchor="t">
            <a:spAutoFit/>
          </a:bodyPr>
          <a:lstStyle/>
          <a:p>
            <a:pPr algn="l">
              <a:lnSpc>
                <a:spcPts val="8400"/>
              </a:lnSpc>
            </a:pPr>
            <a:r>
              <a:rPr lang="en-US" sz="7000" b="1">
                <a:solidFill>
                  <a:srgbClr val="FFFFFF"/>
                </a:solidFill>
                <a:latin typeface="Arimo Bold"/>
                <a:ea typeface="Arimo Bold"/>
                <a:cs typeface="Arimo Bold"/>
                <a:sym typeface="Arimo Bold"/>
              </a:rPr>
              <a:t>Problems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4317872" y="6858656"/>
            <a:ext cx="5088186" cy="5127230"/>
          </a:xfrm>
          <a:custGeom>
            <a:avLst/>
            <a:gdLst/>
            <a:ahLst/>
            <a:cxnLst/>
            <a:rect l="l" t="t" r="r" b="b"/>
            <a:pathLst>
              <a:path w="5088186" h="5127230">
                <a:moveTo>
                  <a:pt x="0" y="0"/>
                </a:moveTo>
                <a:lnTo>
                  <a:pt x="5088186" y="0"/>
                </a:lnTo>
                <a:lnTo>
                  <a:pt x="5088186" y="5127230"/>
                </a:lnTo>
                <a:lnTo>
                  <a:pt x="0" y="5127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891540" y="4697360"/>
            <a:ext cx="5486096" cy="5150073"/>
          </a:xfrm>
          <a:custGeom>
            <a:avLst/>
            <a:gdLst/>
            <a:ahLst/>
            <a:cxnLst/>
            <a:rect l="l" t="t" r="r" b="b"/>
            <a:pathLst>
              <a:path w="5486096" h="5150073">
                <a:moveTo>
                  <a:pt x="0" y="0"/>
                </a:moveTo>
                <a:lnTo>
                  <a:pt x="5486096" y="0"/>
                </a:lnTo>
                <a:lnTo>
                  <a:pt x="5486096" y="5150073"/>
                </a:lnTo>
                <a:lnTo>
                  <a:pt x="0" y="5150073"/>
                </a:lnTo>
                <a:lnTo>
                  <a:pt x="0" y="0"/>
                </a:lnTo>
                <a:close/>
              </a:path>
            </a:pathLst>
          </a:custGeom>
          <a:blipFill>
            <a:blip r:embed="rId6"/>
            <a:stretch>
              <a:fillRect/>
            </a:stretch>
          </a:blipFill>
        </p:spPr>
        <p:txBody>
          <a:bodyPr/>
          <a:lstStyle/>
          <a:p>
            <a:endParaRPr lang="ko-KR" altLang="en-US"/>
          </a:p>
        </p:txBody>
      </p:sp>
      <p:sp>
        <p:nvSpPr>
          <p:cNvPr id="5" name="Freeform 5"/>
          <p:cNvSpPr/>
          <p:nvPr/>
        </p:nvSpPr>
        <p:spPr>
          <a:xfrm>
            <a:off x="6526049" y="4697360"/>
            <a:ext cx="6122450" cy="5034762"/>
          </a:xfrm>
          <a:custGeom>
            <a:avLst/>
            <a:gdLst/>
            <a:ahLst/>
            <a:cxnLst/>
            <a:rect l="l" t="t" r="r" b="b"/>
            <a:pathLst>
              <a:path w="6122450" h="5034762">
                <a:moveTo>
                  <a:pt x="0" y="0"/>
                </a:moveTo>
                <a:lnTo>
                  <a:pt x="6122451" y="0"/>
                </a:lnTo>
                <a:lnTo>
                  <a:pt x="6122451" y="5034762"/>
                </a:lnTo>
                <a:lnTo>
                  <a:pt x="0" y="5034762"/>
                </a:lnTo>
                <a:lnTo>
                  <a:pt x="0" y="0"/>
                </a:lnTo>
                <a:close/>
              </a:path>
            </a:pathLst>
          </a:custGeom>
          <a:blipFill>
            <a:blip r:embed="rId7"/>
            <a:stretch>
              <a:fillRect/>
            </a:stretch>
          </a:blipFill>
        </p:spPr>
        <p:txBody>
          <a:bodyPr/>
          <a:lstStyle/>
          <a:p>
            <a:endParaRPr lang="ko-KR" altLang="en-US"/>
          </a:p>
        </p:txBody>
      </p:sp>
      <p:sp>
        <p:nvSpPr>
          <p:cNvPr id="6" name="Freeform 6"/>
          <p:cNvSpPr/>
          <p:nvPr/>
        </p:nvSpPr>
        <p:spPr>
          <a:xfrm>
            <a:off x="12800900" y="4560361"/>
            <a:ext cx="5237326" cy="5218385"/>
          </a:xfrm>
          <a:custGeom>
            <a:avLst/>
            <a:gdLst/>
            <a:ahLst/>
            <a:cxnLst/>
            <a:rect l="l" t="t" r="r" b="b"/>
            <a:pathLst>
              <a:path w="5237326" h="5218385">
                <a:moveTo>
                  <a:pt x="0" y="0"/>
                </a:moveTo>
                <a:lnTo>
                  <a:pt x="5237326" y="0"/>
                </a:lnTo>
                <a:lnTo>
                  <a:pt x="5237326" y="5218385"/>
                </a:lnTo>
                <a:lnTo>
                  <a:pt x="0" y="5218385"/>
                </a:lnTo>
                <a:lnTo>
                  <a:pt x="0" y="0"/>
                </a:lnTo>
                <a:close/>
              </a:path>
            </a:pathLst>
          </a:custGeom>
          <a:blipFill>
            <a:blip r:embed="rId8"/>
            <a:stretch>
              <a:fillRect/>
            </a:stretch>
          </a:blipFill>
        </p:spPr>
        <p:txBody>
          <a:bodyPr/>
          <a:lstStyle/>
          <a:p>
            <a:endParaRPr lang="ko-KR" altLang="en-US"/>
          </a:p>
        </p:txBody>
      </p:sp>
      <p:sp>
        <p:nvSpPr>
          <p:cNvPr id="7" name="TextBox 7"/>
          <p:cNvSpPr txBox="1"/>
          <p:nvPr/>
        </p:nvSpPr>
        <p:spPr>
          <a:xfrm>
            <a:off x="1028700" y="1505410"/>
            <a:ext cx="16764000" cy="2676525"/>
          </a:xfrm>
          <a:prstGeom prst="rect">
            <a:avLst/>
          </a:prstGeom>
        </p:spPr>
        <p:txBody>
          <a:bodyPr lIns="0" tIns="0" rIns="0" bIns="0" rtlCol="0" anchor="t">
            <a:spAutoFit/>
          </a:bodyPr>
          <a:lstStyle/>
          <a:p>
            <a:pPr algn="l">
              <a:lnSpc>
                <a:spcPts val="3000"/>
              </a:lnSpc>
            </a:pPr>
            <a:r>
              <a:rPr lang="en-US" sz="2500" b="1">
                <a:solidFill>
                  <a:srgbClr val="FFFFFF"/>
                </a:solidFill>
                <a:latin typeface="Lato Bold"/>
                <a:ea typeface="Lato Bold"/>
                <a:cs typeface="Lato Bold"/>
                <a:sym typeface="Lato Bold"/>
              </a:rPr>
              <a:t>(3) Structural Labour Market Vulnerability and Demographic Pressure:</a:t>
            </a:r>
            <a:r>
              <a:rPr lang="en-US" sz="2500">
                <a:solidFill>
                  <a:srgbClr val="FFFFFF"/>
                </a:solidFill>
                <a:latin typeface="Lato"/>
                <a:ea typeface="Lato"/>
                <a:cs typeface="Lato"/>
                <a:sym typeface="Lato"/>
              </a:rPr>
              <a:t> </a:t>
            </a:r>
          </a:p>
          <a:p>
            <a:pPr marL="539751" lvl="1" indent="-269876" algn="l">
              <a:lnSpc>
                <a:spcPts val="3000"/>
              </a:lnSpc>
              <a:buFont typeface="Arial"/>
              <a:buChar char="•"/>
            </a:pPr>
            <a:r>
              <a:rPr lang="en-US" sz="2500">
                <a:solidFill>
                  <a:srgbClr val="FFFFFF"/>
                </a:solidFill>
                <a:latin typeface="Lato"/>
                <a:ea typeface="Lato"/>
                <a:cs typeface="Lato"/>
                <a:sym typeface="Lato"/>
              </a:rPr>
              <a:t>Lubelskie’s employment structure is highly concentrated in agriculture (15%) and mining (17%), and the mining sector is largely dominated by a single company, Bogdanka, making the regional labour market heavily dependent on a limited number of traditional industries.</a:t>
            </a:r>
          </a:p>
          <a:p>
            <a:pPr marL="539751" lvl="1" indent="-269876" algn="l">
              <a:lnSpc>
                <a:spcPts val="3000"/>
              </a:lnSpc>
              <a:buFont typeface="Arial"/>
              <a:buChar char="•"/>
            </a:pPr>
            <a:r>
              <a:rPr lang="en-US" sz="2500">
                <a:solidFill>
                  <a:srgbClr val="FFFFFF"/>
                </a:solidFill>
                <a:latin typeface="Lato"/>
                <a:ea typeface="Lato"/>
                <a:cs typeface="Lato"/>
                <a:sym typeface="Lato"/>
              </a:rPr>
              <a:t>The region exhibits labour market structural issues, including a youth unemployment rate of 18.3%, a long-term unemployment share of 35.5%, and 26.6% of the population at risk of poverty or social exclusion.</a:t>
            </a:r>
          </a:p>
          <a:p>
            <a:pPr marL="539751" lvl="1" indent="-269876" algn="l">
              <a:lnSpc>
                <a:spcPts val="3000"/>
              </a:lnSpc>
              <a:buFont typeface="Arial"/>
              <a:buChar char="•"/>
            </a:pPr>
            <a:r>
              <a:rPr lang="en-US" sz="2500">
                <a:solidFill>
                  <a:srgbClr val="FFFFFF"/>
                </a:solidFill>
                <a:latin typeface="Lato"/>
                <a:ea typeface="Lato"/>
                <a:cs typeface="Lato"/>
                <a:sym typeface="Lato"/>
              </a:rPr>
              <a:t>The old-age dependency ratio has reached 35.2%, indicating a pronounced demographic ageing trend in the region.</a:t>
            </a:r>
          </a:p>
        </p:txBody>
      </p:sp>
      <p:sp>
        <p:nvSpPr>
          <p:cNvPr id="8" name="TextBox 8"/>
          <p:cNvSpPr txBox="1"/>
          <p:nvPr/>
        </p:nvSpPr>
        <p:spPr>
          <a:xfrm>
            <a:off x="1028700" y="318535"/>
            <a:ext cx="15225150" cy="1095375"/>
          </a:xfrm>
          <a:prstGeom prst="rect">
            <a:avLst/>
          </a:prstGeom>
        </p:spPr>
        <p:txBody>
          <a:bodyPr lIns="0" tIns="0" rIns="0" bIns="0" rtlCol="0" anchor="t">
            <a:spAutoFit/>
          </a:bodyPr>
          <a:lstStyle/>
          <a:p>
            <a:pPr algn="l">
              <a:lnSpc>
                <a:spcPts val="8400"/>
              </a:lnSpc>
            </a:pPr>
            <a:r>
              <a:rPr lang="en-US" sz="7000" b="1">
                <a:solidFill>
                  <a:srgbClr val="FFFFFF"/>
                </a:solidFill>
                <a:latin typeface="Arimo Bold"/>
                <a:ea typeface="Arimo Bold"/>
                <a:cs typeface="Arimo Bold"/>
                <a:sym typeface="Arimo Bold"/>
              </a:rPr>
              <a:t>Problems</a:t>
            </a:r>
          </a:p>
        </p:txBody>
      </p:sp>
      <p:sp>
        <p:nvSpPr>
          <p:cNvPr id="9" name="TextBox 9"/>
          <p:cNvSpPr txBox="1"/>
          <p:nvPr/>
        </p:nvSpPr>
        <p:spPr>
          <a:xfrm>
            <a:off x="891540" y="4327862"/>
            <a:ext cx="3612803" cy="200025"/>
          </a:xfrm>
          <a:prstGeom prst="rect">
            <a:avLst/>
          </a:prstGeom>
        </p:spPr>
        <p:txBody>
          <a:bodyPr lIns="0" tIns="0" rIns="0" bIns="0" rtlCol="0" anchor="t">
            <a:spAutoFit/>
          </a:bodyPr>
          <a:lstStyle/>
          <a:p>
            <a:pPr algn="ctr">
              <a:lnSpc>
                <a:spcPts val="1439"/>
              </a:lnSpc>
              <a:spcBef>
                <a:spcPct val="0"/>
              </a:spcBef>
            </a:pPr>
            <a:r>
              <a:rPr lang="en-US" sz="1200" b="1">
                <a:solidFill>
                  <a:srgbClr val="FFFFFF"/>
                </a:solidFill>
                <a:latin typeface="Arimo Bold"/>
                <a:ea typeface="Arimo Bold"/>
                <a:cs typeface="Arimo Bold"/>
                <a:sym typeface="Arimo Bold"/>
              </a:rPr>
              <a:t>Lublin Voivodeship – PL81 - Employment Institute</a:t>
            </a:r>
          </a:p>
        </p:txBody>
      </p:sp>
      <p:sp>
        <p:nvSpPr>
          <p:cNvPr id="10" name="TextBox 10"/>
          <p:cNvSpPr txBox="1"/>
          <p:nvPr/>
        </p:nvSpPr>
        <p:spPr>
          <a:xfrm>
            <a:off x="4626263" y="4327862"/>
            <a:ext cx="1076829" cy="232499"/>
          </a:xfrm>
          <a:prstGeom prst="rect">
            <a:avLst/>
          </a:prstGeom>
        </p:spPr>
        <p:txBody>
          <a:bodyPr lIns="0" tIns="0" rIns="0" bIns="0" rtlCol="0" anchor="t">
            <a:spAutoFit/>
          </a:bodyPr>
          <a:lstStyle/>
          <a:p>
            <a:pPr algn="ctr">
              <a:lnSpc>
                <a:spcPts val="1695"/>
              </a:lnSpc>
              <a:spcBef>
                <a:spcPct val="0"/>
              </a:spcBef>
            </a:pPr>
            <a:r>
              <a:rPr lang="en-US" sz="1413" b="1" u="sng">
                <a:solidFill>
                  <a:srgbClr val="FFFFFF"/>
                </a:solidFill>
                <a:latin typeface="Arimo Bold"/>
                <a:ea typeface="Arimo Bold"/>
                <a:cs typeface="Arimo Bold"/>
                <a:sym typeface="Arimo Bold"/>
                <a:hlinkClick r:id="rId9" tooltip="https://www.iz.sk/en/projects/eu-regions/PL81"/>
              </a:rPr>
              <a:t>你的段落文字</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Freeform 3"/>
          <p:cNvSpPr/>
          <p:nvPr/>
        </p:nvSpPr>
        <p:spPr>
          <a:xfrm>
            <a:off x="14317872" y="6858656"/>
            <a:ext cx="5088186" cy="5127230"/>
          </a:xfrm>
          <a:custGeom>
            <a:avLst/>
            <a:gdLst/>
            <a:ahLst/>
            <a:cxnLst/>
            <a:rect l="l" t="t" r="r" b="b"/>
            <a:pathLst>
              <a:path w="5088186" h="5127230">
                <a:moveTo>
                  <a:pt x="0" y="0"/>
                </a:moveTo>
                <a:lnTo>
                  <a:pt x="5088186" y="0"/>
                </a:lnTo>
                <a:lnTo>
                  <a:pt x="5088186" y="5127230"/>
                </a:lnTo>
                <a:lnTo>
                  <a:pt x="0" y="5127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ko-KR" altLang="en-US"/>
          </a:p>
        </p:txBody>
      </p:sp>
      <p:sp>
        <p:nvSpPr>
          <p:cNvPr id="4" name="Freeform 4"/>
          <p:cNvSpPr/>
          <p:nvPr/>
        </p:nvSpPr>
        <p:spPr>
          <a:xfrm>
            <a:off x="3917753" y="3887080"/>
            <a:ext cx="6429135" cy="5943153"/>
          </a:xfrm>
          <a:custGeom>
            <a:avLst/>
            <a:gdLst/>
            <a:ahLst/>
            <a:cxnLst/>
            <a:rect l="l" t="t" r="r" b="b"/>
            <a:pathLst>
              <a:path w="6429135" h="5943153">
                <a:moveTo>
                  <a:pt x="0" y="0"/>
                </a:moveTo>
                <a:lnTo>
                  <a:pt x="6429134" y="0"/>
                </a:lnTo>
                <a:lnTo>
                  <a:pt x="6429134" y="5943152"/>
                </a:lnTo>
                <a:lnTo>
                  <a:pt x="0" y="5943152"/>
                </a:lnTo>
                <a:lnTo>
                  <a:pt x="0" y="0"/>
                </a:lnTo>
                <a:close/>
              </a:path>
            </a:pathLst>
          </a:custGeom>
          <a:blipFill>
            <a:blip r:embed="rId6"/>
            <a:stretch>
              <a:fillRect/>
            </a:stretch>
          </a:blipFill>
        </p:spPr>
        <p:txBody>
          <a:bodyPr/>
          <a:lstStyle/>
          <a:p>
            <a:endParaRPr lang="ko-KR" altLang="en-US"/>
          </a:p>
        </p:txBody>
      </p:sp>
      <p:sp>
        <p:nvSpPr>
          <p:cNvPr id="5" name="Freeform 5"/>
          <p:cNvSpPr/>
          <p:nvPr/>
        </p:nvSpPr>
        <p:spPr>
          <a:xfrm>
            <a:off x="444340" y="3740539"/>
            <a:ext cx="3165160" cy="6089693"/>
          </a:xfrm>
          <a:custGeom>
            <a:avLst/>
            <a:gdLst/>
            <a:ahLst/>
            <a:cxnLst/>
            <a:rect l="l" t="t" r="r" b="b"/>
            <a:pathLst>
              <a:path w="3165160" h="6089693">
                <a:moveTo>
                  <a:pt x="0" y="0"/>
                </a:moveTo>
                <a:lnTo>
                  <a:pt x="3165160" y="0"/>
                </a:lnTo>
                <a:lnTo>
                  <a:pt x="3165160" y="6089693"/>
                </a:lnTo>
                <a:lnTo>
                  <a:pt x="0" y="6089693"/>
                </a:lnTo>
                <a:lnTo>
                  <a:pt x="0" y="0"/>
                </a:lnTo>
                <a:close/>
              </a:path>
            </a:pathLst>
          </a:custGeom>
          <a:blipFill>
            <a:blip r:embed="rId7"/>
            <a:stretch>
              <a:fillRect/>
            </a:stretch>
          </a:blipFill>
        </p:spPr>
        <p:txBody>
          <a:bodyPr/>
          <a:lstStyle/>
          <a:p>
            <a:endParaRPr lang="ko-KR" altLang="en-US"/>
          </a:p>
        </p:txBody>
      </p:sp>
      <p:sp>
        <p:nvSpPr>
          <p:cNvPr id="6" name="Freeform 6"/>
          <p:cNvSpPr/>
          <p:nvPr/>
        </p:nvSpPr>
        <p:spPr>
          <a:xfrm>
            <a:off x="10968737" y="7637746"/>
            <a:ext cx="6698270" cy="1784525"/>
          </a:xfrm>
          <a:custGeom>
            <a:avLst/>
            <a:gdLst/>
            <a:ahLst/>
            <a:cxnLst/>
            <a:rect l="l" t="t" r="r" b="b"/>
            <a:pathLst>
              <a:path w="6698270" h="1784525">
                <a:moveTo>
                  <a:pt x="0" y="0"/>
                </a:moveTo>
                <a:lnTo>
                  <a:pt x="6698270" y="0"/>
                </a:lnTo>
                <a:lnTo>
                  <a:pt x="6698270" y="1784525"/>
                </a:lnTo>
                <a:lnTo>
                  <a:pt x="0" y="1784525"/>
                </a:lnTo>
                <a:lnTo>
                  <a:pt x="0" y="0"/>
                </a:lnTo>
                <a:close/>
              </a:path>
            </a:pathLst>
          </a:custGeom>
          <a:blipFill>
            <a:blip r:embed="rId8"/>
            <a:stretch>
              <a:fillRect b="-250955"/>
            </a:stretch>
          </a:blipFill>
        </p:spPr>
        <p:txBody>
          <a:bodyPr/>
          <a:lstStyle/>
          <a:p>
            <a:endParaRPr lang="ko-KR" altLang="en-US"/>
          </a:p>
        </p:txBody>
      </p:sp>
      <p:sp>
        <p:nvSpPr>
          <p:cNvPr id="7" name="TextBox 7"/>
          <p:cNvSpPr txBox="1"/>
          <p:nvPr/>
        </p:nvSpPr>
        <p:spPr>
          <a:xfrm>
            <a:off x="1028700" y="1505410"/>
            <a:ext cx="16230600" cy="1724025"/>
          </a:xfrm>
          <a:prstGeom prst="rect">
            <a:avLst/>
          </a:prstGeom>
        </p:spPr>
        <p:txBody>
          <a:bodyPr lIns="0" tIns="0" rIns="0" bIns="0" rtlCol="0" anchor="t">
            <a:spAutoFit/>
          </a:bodyPr>
          <a:lstStyle/>
          <a:p>
            <a:pPr algn="l">
              <a:lnSpc>
                <a:spcPts val="2760"/>
              </a:lnSpc>
            </a:pPr>
            <a:r>
              <a:rPr lang="en-US" sz="2300" b="1">
                <a:solidFill>
                  <a:srgbClr val="FFFFFF"/>
                </a:solidFill>
                <a:latin typeface="Lato Bold"/>
                <a:ea typeface="Lato Bold"/>
                <a:cs typeface="Lato Bold"/>
                <a:sym typeface="Lato Bold"/>
              </a:rPr>
              <a:t>(4) Environmental Health Costs and Rising Energy Poverty</a:t>
            </a:r>
          </a:p>
          <a:p>
            <a:pPr marL="496572" lvl="1" indent="-248286" algn="l">
              <a:lnSpc>
                <a:spcPts val="2760"/>
              </a:lnSpc>
              <a:buFont typeface="Arial"/>
              <a:buChar char="•"/>
            </a:pPr>
            <a:r>
              <a:rPr lang="en-US" sz="2300">
                <a:solidFill>
                  <a:srgbClr val="FFFFFF"/>
                </a:solidFill>
                <a:latin typeface="Lato"/>
                <a:ea typeface="Lato"/>
                <a:cs typeface="Lato"/>
                <a:sym typeface="Lato"/>
              </a:rPr>
              <a:t>The Lublin Agglomeration exhibits pollution exposure levels comparable to major industrial urban areas, resulting in significant premature mortality and years of life lost.</a:t>
            </a:r>
          </a:p>
          <a:p>
            <a:pPr marL="496572" lvl="1" indent="-248286" algn="l">
              <a:lnSpc>
                <a:spcPts val="2760"/>
              </a:lnSpc>
              <a:buFont typeface="Arial"/>
              <a:buChar char="•"/>
            </a:pPr>
            <a:r>
              <a:rPr lang="en-US" sz="2300">
                <a:solidFill>
                  <a:srgbClr val="FFFFFF"/>
                </a:solidFill>
                <a:latin typeface="Lato"/>
                <a:ea typeface="Lato"/>
                <a:cs typeface="Lato"/>
                <a:sym typeface="Lato"/>
              </a:rPr>
              <a:t>In Lubelskie, PM₂.₅ exposure resulted in between 2,368 and 3,071 premature deaths annually between 2018 and 2020, with 3,071 deaths recorded in 2018 alone.</a:t>
            </a:r>
          </a:p>
        </p:txBody>
      </p:sp>
      <p:sp>
        <p:nvSpPr>
          <p:cNvPr id="8" name="TextBox 8"/>
          <p:cNvSpPr txBox="1"/>
          <p:nvPr/>
        </p:nvSpPr>
        <p:spPr>
          <a:xfrm>
            <a:off x="1028700" y="318535"/>
            <a:ext cx="15225150" cy="1095375"/>
          </a:xfrm>
          <a:prstGeom prst="rect">
            <a:avLst/>
          </a:prstGeom>
        </p:spPr>
        <p:txBody>
          <a:bodyPr lIns="0" tIns="0" rIns="0" bIns="0" rtlCol="0" anchor="t">
            <a:spAutoFit/>
          </a:bodyPr>
          <a:lstStyle/>
          <a:p>
            <a:pPr algn="l">
              <a:lnSpc>
                <a:spcPts val="8400"/>
              </a:lnSpc>
            </a:pPr>
            <a:r>
              <a:rPr lang="en-US" sz="7000" b="1">
                <a:solidFill>
                  <a:srgbClr val="FFFFFF"/>
                </a:solidFill>
                <a:latin typeface="Arimo Bold"/>
                <a:ea typeface="Arimo Bold"/>
                <a:cs typeface="Arimo Bold"/>
                <a:sym typeface="Arimo Bold"/>
              </a:rPr>
              <a:t>Problems</a:t>
            </a:r>
          </a:p>
        </p:txBody>
      </p:sp>
      <p:sp>
        <p:nvSpPr>
          <p:cNvPr id="9" name="TextBox 9"/>
          <p:cNvSpPr txBox="1"/>
          <p:nvPr/>
        </p:nvSpPr>
        <p:spPr>
          <a:xfrm>
            <a:off x="10346887" y="3877555"/>
            <a:ext cx="7482840" cy="3467100"/>
          </a:xfrm>
          <a:prstGeom prst="rect">
            <a:avLst/>
          </a:prstGeom>
        </p:spPr>
        <p:txBody>
          <a:bodyPr lIns="0" tIns="0" rIns="0" bIns="0" rtlCol="0" anchor="t">
            <a:spAutoFit/>
          </a:bodyPr>
          <a:lstStyle/>
          <a:p>
            <a:pPr marL="453390" lvl="1" indent="-226695" algn="l">
              <a:lnSpc>
                <a:spcPts val="2520"/>
              </a:lnSpc>
              <a:spcBef>
                <a:spcPct val="0"/>
              </a:spcBef>
              <a:buFont typeface="Arial"/>
              <a:buChar char="•"/>
            </a:pPr>
            <a:r>
              <a:rPr lang="en-US" sz="2100">
                <a:solidFill>
                  <a:srgbClr val="FFFFFF"/>
                </a:solidFill>
                <a:latin typeface="Arimo"/>
                <a:ea typeface="Arimo"/>
                <a:cs typeface="Arimo"/>
                <a:sym typeface="Arimo"/>
              </a:rPr>
              <a:t>Poland’s residential energy consumption remains heavily dependent on coal: around 40.5% of households rely on solid fuels (mainly coal and wood) for space heating, and coal is still a major source in the residential sector. However, a shift in the energy mix from coal towards natural gas would increase household energy costs in the short term, as natural gas is a relatively more expensive fuel compared with coal and wood. Under a transition scenario without additional efficiency improvements, average household energy expenditures are projected to rise by approximately 22.9%.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ko-KR" altLang="en-US"/>
          </a:p>
        </p:txBody>
      </p:sp>
      <p:sp>
        <p:nvSpPr>
          <p:cNvPr id="3" name="TextBox 3"/>
          <p:cNvSpPr txBox="1"/>
          <p:nvPr/>
        </p:nvSpPr>
        <p:spPr>
          <a:xfrm>
            <a:off x="1229685" y="830980"/>
            <a:ext cx="15238950" cy="1857375"/>
          </a:xfrm>
          <a:prstGeom prst="rect">
            <a:avLst/>
          </a:prstGeom>
        </p:spPr>
        <p:txBody>
          <a:bodyPr lIns="0" tIns="0" rIns="0" bIns="0" rtlCol="0" anchor="t">
            <a:spAutoFit/>
          </a:bodyPr>
          <a:lstStyle/>
          <a:p>
            <a:pPr algn="l">
              <a:lnSpc>
                <a:spcPts val="7200"/>
              </a:lnSpc>
            </a:pPr>
            <a:r>
              <a:rPr lang="en-US" sz="6000" b="1">
                <a:solidFill>
                  <a:srgbClr val="FFFFFF"/>
                </a:solidFill>
                <a:latin typeface="Arimo Bold"/>
                <a:ea typeface="Arimo Bold"/>
                <a:cs typeface="Arimo Bold"/>
                <a:sym typeface="Arimo Bold"/>
              </a:rPr>
              <a:t>Phase I: Found a Social Safety Net and Industrial Transformation (2025–2028)</a:t>
            </a:r>
          </a:p>
        </p:txBody>
      </p:sp>
      <p:sp>
        <p:nvSpPr>
          <p:cNvPr id="4" name="TextBox 4"/>
          <p:cNvSpPr txBox="1"/>
          <p:nvPr/>
        </p:nvSpPr>
        <p:spPr>
          <a:xfrm>
            <a:off x="1229685" y="2451735"/>
            <a:ext cx="16605870" cy="6715125"/>
          </a:xfrm>
          <a:prstGeom prst="rect">
            <a:avLst/>
          </a:prstGeom>
        </p:spPr>
        <p:txBody>
          <a:bodyPr lIns="0" tIns="0" rIns="0" bIns="0" rtlCol="0" anchor="t">
            <a:spAutoFit/>
          </a:bodyPr>
          <a:lstStyle/>
          <a:p>
            <a:pPr algn="l">
              <a:lnSpc>
                <a:spcPts val="3359"/>
              </a:lnSpc>
            </a:pPr>
            <a:endParaRPr/>
          </a:p>
          <a:p>
            <a:pPr algn="l">
              <a:lnSpc>
                <a:spcPts val="3359"/>
              </a:lnSpc>
            </a:pPr>
            <a:r>
              <a:rPr lang="en-US" sz="2799">
                <a:solidFill>
                  <a:srgbClr val="FFFFFF"/>
                </a:solidFill>
                <a:latin typeface="Lato"/>
                <a:ea typeface="Lato"/>
                <a:cs typeface="Lato"/>
                <a:sym typeface="Lato"/>
              </a:rPr>
              <a:t>Main objective: Mitigate the socio-economic shock of coal contraction and safeguard livelihoods during the energy transition.</a:t>
            </a:r>
          </a:p>
          <a:p>
            <a:pPr algn="l">
              <a:lnSpc>
                <a:spcPts val="3359"/>
              </a:lnSpc>
            </a:pPr>
            <a:endParaRPr lang="en-US" sz="2799">
              <a:solidFill>
                <a:srgbClr val="FFFFFF"/>
              </a:solidFill>
              <a:latin typeface="Lato"/>
              <a:ea typeface="Lato"/>
              <a:cs typeface="Lato"/>
              <a:sym typeface="Lato"/>
            </a:endParaRPr>
          </a:p>
          <a:p>
            <a:pPr algn="l">
              <a:lnSpc>
                <a:spcPts val="3359"/>
              </a:lnSpc>
            </a:pPr>
            <a:r>
              <a:rPr lang="en-US" sz="2799" b="1">
                <a:solidFill>
                  <a:srgbClr val="FFFFFF"/>
                </a:solidFill>
                <a:latin typeface="Lato Bold"/>
                <a:ea typeface="Lato Bold"/>
                <a:cs typeface="Lato Bold"/>
                <a:sym typeface="Lato Bold"/>
              </a:rPr>
              <a:t>[JTF] Reskilling Project</a:t>
            </a:r>
          </a:p>
          <a:p>
            <a:pPr algn="l">
              <a:lnSpc>
                <a:spcPts val="3359"/>
              </a:lnSpc>
            </a:pPr>
            <a:r>
              <a:rPr lang="en-US" sz="2799">
                <a:solidFill>
                  <a:srgbClr val="FFFFFF"/>
                </a:solidFill>
                <a:latin typeface="Lato"/>
                <a:ea typeface="Lato"/>
                <a:cs typeface="Lato"/>
                <a:sym typeface="Lato"/>
              </a:rPr>
              <a:t>Targeting miners made redundant due to the energy transition and several thousand supply-chain workers, the programme will deliver 10,000 hours of green skills training, including wind turbine operation and maintenance, as well as digital management systems. The objective is to facilitate skills upgrading and ensure continued employability.</a:t>
            </a:r>
          </a:p>
          <a:p>
            <a:pPr algn="l">
              <a:lnSpc>
                <a:spcPts val="3359"/>
              </a:lnSpc>
            </a:pPr>
            <a:endParaRPr lang="en-US" sz="2799">
              <a:solidFill>
                <a:srgbClr val="FFFFFF"/>
              </a:solidFill>
              <a:latin typeface="Lato"/>
              <a:ea typeface="Lato"/>
              <a:cs typeface="Lato"/>
              <a:sym typeface="Lato"/>
            </a:endParaRPr>
          </a:p>
          <a:p>
            <a:pPr algn="l">
              <a:lnSpc>
                <a:spcPts val="3359"/>
              </a:lnSpc>
            </a:pPr>
            <a:r>
              <a:rPr lang="en-US" sz="2799" b="1">
                <a:solidFill>
                  <a:srgbClr val="FFFFFF"/>
                </a:solidFill>
                <a:latin typeface="Lato Bold"/>
                <a:ea typeface="Lato Bold"/>
                <a:cs typeface="Lato Bold"/>
                <a:sym typeface="Lato Bold"/>
              </a:rPr>
              <a:t>[JTF / ERDF] Industrial Redeployment through Green Hydrogen</a:t>
            </a:r>
          </a:p>
          <a:p>
            <a:pPr algn="l">
              <a:lnSpc>
                <a:spcPts val="3359"/>
              </a:lnSpc>
            </a:pPr>
            <a:r>
              <a:rPr lang="en-US" sz="2799">
                <a:solidFill>
                  <a:srgbClr val="FFFFFF"/>
                </a:solidFill>
                <a:latin typeface="Lato"/>
                <a:ea typeface="Lato"/>
                <a:cs typeface="Lato"/>
                <a:sym typeface="Lato"/>
              </a:rPr>
              <a:t>Leverages the region’s existing coal-based industrial capabilities to establish pilot-scale green hydrogen production facilities. Hydrogen production retains the industrial character of the region while gradually decarbonising its energy base. By repurposing brownfield mining sites and integrating renewable electricity inputs, green hydrogen serves as a transitional platform that preserves skilled employment and industrial capacity.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54A1"/>
        </a:solidFill>
        <a:effectLst/>
      </p:bgPr>
    </p:bg>
    <p:spTree>
      <p:nvGrpSpPr>
        <p:cNvPr id="1" name=""/>
        <p:cNvGrpSpPr/>
        <p:nvPr/>
      </p:nvGrpSpPr>
      <p:grpSpPr>
        <a:xfrm>
          <a:off x="0" y="0"/>
          <a:ext cx="0" cy="0"/>
          <a:chOff x="0" y="0"/>
          <a:chExt cx="0" cy="0"/>
        </a:xfrm>
      </p:grpSpPr>
      <p:sp>
        <p:nvSpPr>
          <p:cNvPr id="2" name="Freeform 2"/>
          <p:cNvSpPr/>
          <p:nvPr/>
        </p:nvSpPr>
        <p:spPr>
          <a:xfrm>
            <a:off x="-1032248" y="-253655"/>
            <a:ext cx="20892211" cy="11751869"/>
          </a:xfrm>
          <a:custGeom>
            <a:avLst/>
            <a:gdLst/>
            <a:ahLst/>
            <a:cxnLst/>
            <a:rect l="l" t="t" r="r" b="b"/>
            <a:pathLst>
              <a:path w="20892211" h="11751869">
                <a:moveTo>
                  <a:pt x="0" y="0"/>
                </a:moveTo>
                <a:lnTo>
                  <a:pt x="20892211" y="0"/>
                </a:lnTo>
                <a:lnTo>
                  <a:pt x="20892211" y="11751868"/>
                </a:lnTo>
                <a:lnTo>
                  <a:pt x="0" y="11751868"/>
                </a:lnTo>
                <a:lnTo>
                  <a:pt x="0" y="0"/>
                </a:lnTo>
                <a:close/>
              </a:path>
            </a:pathLst>
          </a:custGeom>
          <a:blipFill>
            <a:blip r:embed="rId3"/>
            <a:stretch>
              <a:fillRect/>
            </a:stretch>
          </a:blipFill>
        </p:spPr>
        <p:txBody>
          <a:bodyPr/>
          <a:lstStyle/>
          <a:p>
            <a:endParaRPr lang="ko-KR" altLang="en-US"/>
          </a:p>
        </p:txBody>
      </p:sp>
      <p:sp>
        <p:nvSpPr>
          <p:cNvPr id="3" name="TextBox 3"/>
          <p:cNvSpPr txBox="1"/>
          <p:nvPr/>
        </p:nvSpPr>
        <p:spPr>
          <a:xfrm>
            <a:off x="1229685" y="541420"/>
            <a:ext cx="15238950" cy="1857375"/>
          </a:xfrm>
          <a:prstGeom prst="rect">
            <a:avLst/>
          </a:prstGeom>
        </p:spPr>
        <p:txBody>
          <a:bodyPr lIns="0" tIns="0" rIns="0" bIns="0" rtlCol="0" anchor="t">
            <a:spAutoFit/>
          </a:bodyPr>
          <a:lstStyle/>
          <a:p>
            <a:pPr algn="l">
              <a:lnSpc>
                <a:spcPts val="7200"/>
              </a:lnSpc>
            </a:pPr>
            <a:r>
              <a:rPr lang="en-US" sz="6000" b="1">
                <a:solidFill>
                  <a:srgbClr val="FFFFFF"/>
                </a:solidFill>
                <a:latin typeface="Arimo Bold"/>
                <a:ea typeface="Arimo Bold"/>
                <a:cs typeface="Arimo Bold"/>
                <a:sym typeface="Arimo Bold"/>
              </a:rPr>
              <a:t>Phase II: Innovation Acceleration and Industrial Development (2028–2035)</a:t>
            </a:r>
          </a:p>
        </p:txBody>
      </p:sp>
      <p:sp>
        <p:nvSpPr>
          <p:cNvPr id="4" name="TextBox 4"/>
          <p:cNvSpPr txBox="1"/>
          <p:nvPr/>
        </p:nvSpPr>
        <p:spPr>
          <a:xfrm>
            <a:off x="1229685" y="2025015"/>
            <a:ext cx="15828630" cy="7972425"/>
          </a:xfrm>
          <a:prstGeom prst="rect">
            <a:avLst/>
          </a:prstGeom>
        </p:spPr>
        <p:txBody>
          <a:bodyPr lIns="0" tIns="0" rIns="0" bIns="0" rtlCol="0" anchor="t">
            <a:spAutoFit/>
          </a:bodyPr>
          <a:lstStyle/>
          <a:p>
            <a:pPr algn="l">
              <a:lnSpc>
                <a:spcPts val="3359"/>
              </a:lnSpc>
            </a:pPr>
            <a:endParaRPr/>
          </a:p>
          <a:p>
            <a:pPr algn="l">
              <a:lnSpc>
                <a:spcPts val="3359"/>
              </a:lnSpc>
            </a:pPr>
            <a:r>
              <a:rPr lang="en-US" sz="2799">
                <a:solidFill>
                  <a:srgbClr val="FFFFFF"/>
                </a:solidFill>
                <a:latin typeface="Lato"/>
                <a:ea typeface="Lato"/>
                <a:cs typeface="Lato"/>
                <a:sym typeface="Lato"/>
              </a:rPr>
              <a:t>Main objective: Mitigate the socio-economic shock of coal contraction and safeguard livelihoods during the energy transition.</a:t>
            </a:r>
          </a:p>
          <a:p>
            <a:pPr algn="l">
              <a:lnSpc>
                <a:spcPts val="3359"/>
              </a:lnSpc>
            </a:pPr>
            <a:endParaRPr lang="en-US" sz="2799">
              <a:solidFill>
                <a:srgbClr val="FFFFFF"/>
              </a:solidFill>
              <a:latin typeface="Lato"/>
              <a:ea typeface="Lato"/>
              <a:cs typeface="Lato"/>
              <a:sym typeface="Lato"/>
            </a:endParaRPr>
          </a:p>
          <a:p>
            <a:pPr algn="l">
              <a:lnSpc>
                <a:spcPts val="3359"/>
              </a:lnSpc>
            </a:pPr>
            <a:r>
              <a:rPr lang="en-US" sz="2799">
                <a:solidFill>
                  <a:srgbClr val="FFFFFF"/>
                </a:solidFill>
                <a:latin typeface="Lato"/>
                <a:ea typeface="Lato"/>
                <a:cs typeface="Lato"/>
                <a:sym typeface="Lato"/>
              </a:rPr>
              <a:t>[JTF] Renewable Energy Expansion (Wind and Solar)</a:t>
            </a:r>
          </a:p>
          <a:p>
            <a:pPr algn="l">
              <a:lnSpc>
                <a:spcPts val="3359"/>
              </a:lnSpc>
            </a:pPr>
            <a:r>
              <a:rPr lang="en-US" sz="2799">
                <a:solidFill>
                  <a:srgbClr val="FFFFFF"/>
                </a:solidFill>
                <a:latin typeface="Lato"/>
                <a:ea typeface="Lato"/>
                <a:cs typeface="Lato"/>
                <a:sym typeface="Lato"/>
              </a:rPr>
              <a:t>As hydrogen production depends on clean electricity inputs, the second phase prioritises large-scale deployment of wind and solar energy. Lubelskie’s rural land availability and grid potential enable distributed renewable expansion. Renewable generation becomes the structural backbone of the regional energy system, supplying electricity for households, industry, and hydrogen production.</a:t>
            </a:r>
          </a:p>
          <a:p>
            <a:pPr algn="l">
              <a:lnSpc>
                <a:spcPts val="3359"/>
              </a:lnSpc>
            </a:pPr>
            <a:endParaRPr lang="en-US" sz="2799">
              <a:solidFill>
                <a:srgbClr val="FFFFFF"/>
              </a:solidFill>
              <a:latin typeface="Lato"/>
              <a:ea typeface="Lato"/>
              <a:cs typeface="Lato"/>
              <a:sym typeface="Lato"/>
            </a:endParaRPr>
          </a:p>
          <a:p>
            <a:pPr algn="l">
              <a:lnSpc>
                <a:spcPts val="3359"/>
              </a:lnSpc>
            </a:pPr>
            <a:r>
              <a:rPr lang="en-US" sz="2799">
                <a:solidFill>
                  <a:srgbClr val="FFFFFF"/>
                </a:solidFill>
                <a:latin typeface="Lato"/>
                <a:ea typeface="Lato"/>
                <a:cs typeface="Lato"/>
                <a:sym typeface="Lato"/>
              </a:rPr>
              <a:t>[ERDF] Residential Energy Transition</a:t>
            </a:r>
          </a:p>
          <a:p>
            <a:pPr algn="l">
              <a:lnSpc>
                <a:spcPts val="3359"/>
              </a:lnSpc>
            </a:pPr>
            <a:r>
              <a:rPr lang="en-US" sz="2799">
                <a:solidFill>
                  <a:srgbClr val="FFFFFF"/>
                </a:solidFill>
                <a:latin typeface="Lato"/>
                <a:ea typeface="Lato"/>
                <a:cs typeface="Lato"/>
                <a:sym typeface="Lato"/>
              </a:rPr>
              <a:t>Large-scale subsidies for deep thermal renovation of old housing stock, including insulation upgrades and heat pump installation, alongside financial support to facilitate the transition of household energy systems from coal to natural gas.</a:t>
            </a:r>
          </a:p>
          <a:p>
            <a:pPr algn="l">
              <a:lnSpc>
                <a:spcPts val="3359"/>
              </a:lnSpc>
            </a:pPr>
            <a:endParaRPr lang="en-US" sz="2799">
              <a:solidFill>
                <a:srgbClr val="FFFFFF"/>
              </a:solidFill>
              <a:latin typeface="Lato"/>
              <a:ea typeface="Lato"/>
              <a:cs typeface="Lato"/>
              <a:sym typeface="Lato"/>
            </a:endParaRPr>
          </a:p>
          <a:p>
            <a:pPr algn="l">
              <a:lnSpc>
                <a:spcPts val="3359"/>
              </a:lnSpc>
            </a:pPr>
            <a:r>
              <a:rPr lang="en-US" sz="2799">
                <a:solidFill>
                  <a:srgbClr val="FFFFFF"/>
                </a:solidFill>
                <a:latin typeface="Lato"/>
                <a:ea typeface="Lato"/>
                <a:cs typeface="Lato"/>
                <a:sym typeface="Lato"/>
              </a:rPr>
              <a:t>[ERDF] Green Technology Incubator</a:t>
            </a:r>
          </a:p>
          <a:p>
            <a:pPr algn="l">
              <a:lnSpc>
                <a:spcPts val="3359"/>
              </a:lnSpc>
            </a:pPr>
            <a:r>
              <a:rPr lang="en-US" sz="2799">
                <a:solidFill>
                  <a:srgbClr val="FFFFFF"/>
                </a:solidFill>
                <a:latin typeface="Lato"/>
                <a:ea typeface="Lato"/>
                <a:cs typeface="Lato"/>
                <a:sym typeface="Lato"/>
              </a:rPr>
              <a:t>Leveraging the research capacity of Lublin’s university cluster to establish centres for bioeconomy and advanced materials, supporting the upgrading of the regional energy sector, creating high-skilled employment opportunities, and encouraging talent return.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1391</Words>
  <Application>Microsoft Office PowerPoint</Application>
  <PresentationFormat>Custom</PresentationFormat>
  <Paragraphs>97</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Lato Bold</vt:lpstr>
      <vt:lpstr>Arimo Bold</vt:lpstr>
      <vt:lpstr>Arial</vt:lpstr>
      <vt:lpstr>Lato</vt:lpstr>
      <vt:lpstr>Arimo</vt:lpstr>
      <vt:lpstr>Calibri</vt:lpstr>
      <vt:lpstr>Lato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Union Economic Integration by Slidesgo.pptx 副本</dc:title>
  <cp:lastModifiedBy>LEE, Chae Hoon</cp:lastModifiedBy>
  <cp:revision>2</cp:revision>
  <dcterms:created xsi:type="dcterms:W3CDTF">2006-08-16T00:00:00Z</dcterms:created>
  <dcterms:modified xsi:type="dcterms:W3CDTF">2026-02-17T04:11:27Z</dcterms:modified>
  <dc:identifier>DAHBND0-Ojg</dc:identifier>
</cp:coreProperties>
</file>